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E3341F-8CD5-46EC-BB4F-36D520C16A5A}"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E3341F-8CD5-46EC-BB4F-36D520C16A5A}"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E3341F-8CD5-46EC-BB4F-36D520C16A5A}"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atin typeface="Arial" pitchFamily="34" charset="0"/>
                <a:cs typeface="Arial" pitchFamily="34" charset="0"/>
              </a:defRPr>
            </a:lvl1pPr>
            <a:lvl2pPr>
              <a:defRPr sz="2000">
                <a:latin typeface="Arial" pitchFamily="34" charset="0"/>
                <a:cs typeface="Arial" pitchFamily="34" charset="0"/>
              </a:defRPr>
            </a:lvl2pPr>
            <a:lvl3pPr>
              <a:defRPr sz="1900">
                <a:latin typeface="Arial" pitchFamily="34" charset="0"/>
                <a:cs typeface="Arial"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0E3341F-8CD5-46EC-BB4F-36D520C16A5A}"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E3341F-8CD5-46EC-BB4F-36D520C16A5A}"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E3341F-8CD5-46EC-BB4F-36D520C16A5A}" type="datetimeFigureOut">
              <a:rPr lang="en-US" smtClean="0"/>
              <a:pPr/>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E3341F-8CD5-46EC-BB4F-36D520C16A5A}" type="datetimeFigureOut">
              <a:rPr lang="en-US" smtClean="0"/>
              <a:pPr/>
              <a:t>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E3341F-8CD5-46EC-BB4F-36D520C16A5A}" type="datetimeFigureOut">
              <a:rPr lang="en-US" smtClean="0"/>
              <a:pPr/>
              <a:t>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E3341F-8CD5-46EC-BB4F-36D520C16A5A}" type="datetimeFigureOut">
              <a:rPr lang="en-US" smtClean="0"/>
              <a:pPr/>
              <a:t>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E3341F-8CD5-46EC-BB4F-36D520C16A5A}" type="datetimeFigureOut">
              <a:rPr lang="en-US" smtClean="0"/>
              <a:pPr/>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E3341F-8CD5-46EC-BB4F-36D520C16A5A}" type="datetimeFigureOut">
              <a:rPr lang="en-US" smtClean="0"/>
              <a:pPr/>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79E2C4-D823-49AD-A867-C57AA7B110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E3341F-8CD5-46EC-BB4F-36D520C16A5A}" type="datetimeFigureOut">
              <a:rPr lang="en-US" smtClean="0"/>
              <a:pPr/>
              <a:t>2/18/2024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79E2C4-D823-49AD-A867-C57AA7B110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400" b="1" dirty="0" smtClean="0">
                <a:latin typeface="Arial" pitchFamily="34" charset="0"/>
                <a:cs typeface="Arial" pitchFamily="34" charset="0"/>
              </a:rPr>
              <a:t>Heart rhythm disorders. Anticoagulant therapy, side effects. Hemorrhagic syndrome.</a:t>
            </a:r>
            <a:endParaRPr lang="en-US" sz="3400" b="1" dirty="0">
              <a:latin typeface="Arial" pitchFamily="34" charset="0"/>
              <a:cs typeface="Arial" pitchFamily="34" charset="0"/>
            </a:endParaRPr>
          </a:p>
        </p:txBody>
      </p:sp>
      <p:sp>
        <p:nvSpPr>
          <p:cNvPr id="4" name="Subtitle 2"/>
          <p:cNvSpPr>
            <a:spLocks noGrp="1"/>
          </p:cNvSpPr>
          <p:nvPr>
            <p:ph type="subTitle" idx="1"/>
          </p:nvPr>
        </p:nvSpPr>
        <p:spPr>
          <a:xfrm>
            <a:off x="1403648" y="4149080"/>
            <a:ext cx="6400800" cy="2160240"/>
          </a:xfrm>
        </p:spPr>
        <p:txBody>
          <a:bodyPr>
            <a:normAutofit/>
          </a:bodyPr>
          <a:lstStyle/>
          <a:p>
            <a:r>
              <a:rPr lang="en-US" sz="2800" b="1" dirty="0" err="1" smtClean="0">
                <a:solidFill>
                  <a:schemeClr val="tx1"/>
                </a:solidFill>
              </a:rPr>
              <a:t>Interprofessional</a:t>
            </a:r>
            <a:r>
              <a:rPr lang="en-US" sz="2800" b="1" dirty="0" smtClean="0">
                <a:solidFill>
                  <a:schemeClr val="tx1"/>
                </a:solidFill>
              </a:rPr>
              <a:t> education</a:t>
            </a:r>
            <a:endParaRPr lang="sr-Cyrl-RS" sz="2800" b="1" dirty="0" smtClean="0">
              <a:solidFill>
                <a:schemeClr val="tx1"/>
              </a:solidFill>
            </a:endParaRPr>
          </a:p>
          <a:p>
            <a:r>
              <a:rPr lang="sr-Cyrl-RS" sz="2800" dirty="0" smtClean="0">
                <a:solidFill>
                  <a:schemeClr val="tx1"/>
                </a:solidFill>
              </a:rPr>
              <a:t>4</a:t>
            </a:r>
            <a:r>
              <a:rPr lang="sr-Latn-RS" sz="2800" baseline="30000" dirty="0" smtClean="0">
                <a:solidFill>
                  <a:schemeClr val="tx1"/>
                </a:solidFill>
              </a:rPr>
              <a:t>th</a:t>
            </a:r>
            <a:r>
              <a:rPr lang="sr-Cyrl-RS" sz="2800" dirty="0" smtClean="0">
                <a:solidFill>
                  <a:schemeClr val="tx1"/>
                </a:solidFill>
              </a:rPr>
              <a:t> </a:t>
            </a:r>
            <a:r>
              <a:rPr lang="en-US" sz="2800" dirty="0" smtClean="0">
                <a:solidFill>
                  <a:schemeClr val="tx1"/>
                </a:solidFill>
              </a:rPr>
              <a:t>week</a:t>
            </a:r>
            <a:endParaRPr lang="sr-Cyrl-RS" sz="2800" dirty="0" smtClean="0">
              <a:solidFill>
                <a:schemeClr val="tx1"/>
              </a:solidFill>
            </a:endParaRPr>
          </a:p>
          <a:p>
            <a:endParaRPr lang="sr-Cyrl-RS" sz="3000" dirty="0" smtClean="0">
              <a:solidFill>
                <a:schemeClr val="tx1"/>
              </a:solidFill>
            </a:endParaRPr>
          </a:p>
          <a:p>
            <a:r>
              <a:rPr lang="sr-Cyrl-RS" sz="3000" dirty="0" smtClean="0">
                <a:solidFill>
                  <a:schemeClr val="tx1"/>
                </a:solidFill>
              </a:rPr>
              <a:t>А</a:t>
            </a:r>
            <a:r>
              <a:rPr lang="en-US" sz="3000" dirty="0" err="1" smtClean="0">
                <a:solidFill>
                  <a:schemeClr val="tx1"/>
                </a:solidFill>
              </a:rPr>
              <a:t>ss</a:t>
            </a:r>
            <a:r>
              <a:rPr lang="sr-Latn-RS" sz="3000" smtClean="0">
                <a:solidFill>
                  <a:schemeClr val="tx1"/>
                </a:solidFill>
              </a:rPr>
              <a:t>t</a:t>
            </a:r>
            <a:r>
              <a:rPr lang="sr-Cyrl-RS" sz="3000" smtClean="0">
                <a:solidFill>
                  <a:schemeClr val="tx1"/>
                </a:solidFill>
              </a:rPr>
              <a:t>. </a:t>
            </a:r>
            <a:r>
              <a:rPr lang="en-US" sz="3000" dirty="0" smtClean="0">
                <a:solidFill>
                  <a:schemeClr val="tx1"/>
                </a:solidFill>
              </a:rPr>
              <a:t>PhD Katarina </a:t>
            </a:r>
            <a:r>
              <a:rPr lang="en-US" sz="3000" dirty="0" err="1" smtClean="0">
                <a:solidFill>
                  <a:schemeClr val="tx1"/>
                </a:solidFill>
              </a:rPr>
              <a:t>Mihajlovic</a:t>
            </a:r>
            <a:endParaRPr lang="en-US" sz="3000" dirty="0">
              <a:solidFill>
                <a:schemeClr val="tx1"/>
              </a:solidFill>
            </a:endParaRPr>
          </a:p>
        </p:txBody>
      </p:sp>
      <p:pic>
        <p:nvPicPr>
          <p:cNvPr id="5" name="Picture 2" descr="D:\Users\Katarina\Desktop\KATEDRA ZA KLINICKU FARMACIJU\Nastava na engleskom\grb.png"/>
          <p:cNvPicPr>
            <a:picLocks noChangeAspect="1" noChangeArrowheads="1"/>
          </p:cNvPicPr>
          <p:nvPr/>
        </p:nvPicPr>
        <p:blipFill>
          <a:blip r:embed="rId2" cstate="print"/>
          <a:srcRect/>
          <a:stretch>
            <a:fillRect/>
          </a:stretch>
        </p:blipFill>
        <p:spPr bwMode="auto">
          <a:xfrm>
            <a:off x="1979712" y="116632"/>
            <a:ext cx="5265737" cy="9144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Warfarin</a:t>
            </a:r>
            <a:endParaRPr lang="en-US" dirty="0"/>
          </a:p>
        </p:txBody>
      </p:sp>
      <p:sp>
        <p:nvSpPr>
          <p:cNvPr id="3" name="Content Placeholder 2"/>
          <p:cNvSpPr>
            <a:spLocks noGrp="1"/>
          </p:cNvSpPr>
          <p:nvPr>
            <p:ph idx="1"/>
          </p:nvPr>
        </p:nvSpPr>
        <p:spPr/>
        <p:txBody>
          <a:bodyPr>
            <a:normAutofit lnSpcReduction="10000"/>
          </a:bodyPr>
          <a:lstStyle/>
          <a:p>
            <a:r>
              <a:rPr lang="en-US" dirty="0" smtClean="0"/>
              <a:t>The most commonly used oral anticoagulant.</a:t>
            </a:r>
            <a:endParaRPr lang="sr-Latn-RS" dirty="0" smtClean="0"/>
          </a:p>
          <a:p>
            <a:r>
              <a:rPr lang="en-US" dirty="0" smtClean="0"/>
              <a:t>It is available in the form of a </a:t>
            </a:r>
            <a:r>
              <a:rPr lang="en-US" dirty="0" err="1" smtClean="0"/>
              <a:t>racemic</a:t>
            </a:r>
            <a:r>
              <a:rPr lang="en-US" dirty="0" smtClean="0"/>
              <a:t> mixture of S- and R-</a:t>
            </a:r>
            <a:r>
              <a:rPr lang="en-US" dirty="0" err="1" smtClean="0"/>
              <a:t>enantiomers</a:t>
            </a:r>
            <a:r>
              <a:rPr lang="en-US" dirty="0" smtClean="0"/>
              <a:t>, whereby the </a:t>
            </a:r>
            <a:r>
              <a:rPr lang="en-US" dirty="0" smtClean="0">
                <a:solidFill>
                  <a:srgbClr val="FF0000"/>
                </a:solidFill>
              </a:rPr>
              <a:t>S-</a:t>
            </a:r>
            <a:r>
              <a:rPr lang="en-US" dirty="0" err="1" smtClean="0">
                <a:solidFill>
                  <a:srgbClr val="FF0000"/>
                </a:solidFill>
              </a:rPr>
              <a:t>enantiomer</a:t>
            </a:r>
            <a:r>
              <a:rPr lang="en-US" dirty="0" smtClean="0"/>
              <a:t> has 3-5 times stronger anticoagulant potential.</a:t>
            </a:r>
            <a:endParaRPr lang="sr-Latn-RS" dirty="0" smtClean="0"/>
          </a:p>
          <a:p>
            <a:r>
              <a:rPr lang="en-US" dirty="0" smtClean="0"/>
              <a:t>It </a:t>
            </a:r>
            <a:r>
              <a:rPr lang="en-US" u="sng" dirty="0" smtClean="0"/>
              <a:t>interacts</a:t>
            </a:r>
            <a:r>
              <a:rPr lang="en-US" dirty="0" smtClean="0"/>
              <a:t> with many drugs:</a:t>
            </a:r>
            <a:endParaRPr lang="sr-Latn-RS" dirty="0" smtClean="0"/>
          </a:p>
          <a:p>
            <a:pPr lvl="1"/>
            <a:r>
              <a:rPr lang="en-US" dirty="0" smtClean="0"/>
              <a:t>in a high percentage bound to plasma proteins, almost 99%;</a:t>
            </a:r>
            <a:endParaRPr lang="sr-Latn-RS" dirty="0" smtClean="0"/>
          </a:p>
          <a:p>
            <a:pPr lvl="1"/>
            <a:r>
              <a:rPr lang="en-US" dirty="0" smtClean="0"/>
              <a:t>metabolism in the liver via </a:t>
            </a:r>
            <a:r>
              <a:rPr lang="en-US" dirty="0" err="1" smtClean="0"/>
              <a:t>cytochromes</a:t>
            </a:r>
            <a:r>
              <a:rPr lang="en-US" dirty="0" smtClean="0"/>
              <a:t> CYP2C9, 1A2, 3A4.</a:t>
            </a:r>
            <a:endParaRPr lang="sr-Latn-RS" dirty="0" smtClean="0"/>
          </a:p>
          <a:p>
            <a:r>
              <a:rPr lang="en-US" dirty="0" smtClean="0"/>
              <a:t>It is not used during pregnancy because it is </a:t>
            </a:r>
            <a:r>
              <a:rPr lang="en-US" u="sng" dirty="0" err="1" smtClean="0"/>
              <a:t>teratogenic</a:t>
            </a:r>
            <a:r>
              <a:rPr lang="en-US" dirty="0" smtClean="0"/>
              <a:t>.</a:t>
            </a:r>
            <a:endParaRPr lang="sr-Latn-RS" dirty="0" smtClean="0"/>
          </a:p>
          <a:p>
            <a:r>
              <a:rPr lang="en-US" dirty="0" smtClean="0"/>
              <a:t>Adverse effects:</a:t>
            </a:r>
            <a:endParaRPr lang="sr-Latn-RS" dirty="0" smtClean="0"/>
          </a:p>
          <a:p>
            <a:pPr lvl="1"/>
            <a:r>
              <a:rPr lang="en-US" dirty="0" smtClean="0"/>
              <a:t>bleeding in the GIT and CNS</a:t>
            </a:r>
            <a:endParaRPr lang="sr-Latn-RS" dirty="0" smtClean="0"/>
          </a:p>
          <a:p>
            <a:pPr lvl="1"/>
            <a:r>
              <a:rPr lang="en-US" dirty="0" smtClean="0"/>
              <a:t>thrombosis of subcutaneous veins with necrosis of fatty tissue</a:t>
            </a:r>
            <a:endParaRPr lang="sr-Latn-RS" dirty="0" smtClean="0"/>
          </a:p>
          <a:p>
            <a:pPr lvl="1"/>
            <a:r>
              <a:rPr lang="en-US" dirty="0" smtClean="0"/>
              <a:t>diarrhea, alopecia, liver damage (rare)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Warfarin</a:t>
            </a:r>
            <a:endParaRPr lang="en-US" dirty="0"/>
          </a:p>
        </p:txBody>
      </p:sp>
      <p:sp>
        <p:nvSpPr>
          <p:cNvPr id="3" name="Content Placeholder 2"/>
          <p:cNvSpPr>
            <a:spLocks noGrp="1"/>
          </p:cNvSpPr>
          <p:nvPr>
            <p:ph idx="1"/>
          </p:nvPr>
        </p:nvSpPr>
        <p:spPr/>
        <p:txBody>
          <a:bodyPr/>
          <a:lstStyle/>
          <a:p>
            <a:r>
              <a:rPr lang="en-US" dirty="0" err="1" smtClean="0"/>
              <a:t>Warfarin</a:t>
            </a:r>
            <a:r>
              <a:rPr lang="en-US" dirty="0" smtClean="0"/>
              <a:t> and food/supplements:</a:t>
            </a:r>
            <a:endParaRPr lang="sr-Latn-RS" dirty="0" smtClean="0"/>
          </a:p>
          <a:p>
            <a:pPr lvl="1"/>
            <a:r>
              <a:rPr lang="en-US" dirty="0" smtClean="0"/>
              <a:t>do not consume cranberry or grapefruit juice</a:t>
            </a:r>
            <a:endParaRPr lang="sr-Latn-RS" dirty="0" smtClean="0"/>
          </a:p>
          <a:p>
            <a:pPr lvl="1"/>
            <a:r>
              <a:rPr lang="en-US" dirty="0" smtClean="0"/>
              <a:t>only small amounts of alcohol are allowed, because larger amounts slow down the metabolism of </a:t>
            </a:r>
            <a:r>
              <a:rPr lang="en-US" dirty="0" err="1" smtClean="0"/>
              <a:t>warfarin</a:t>
            </a:r>
            <a:r>
              <a:rPr lang="en-US" dirty="0" smtClean="0"/>
              <a:t>; on the contrary, chronic consumption of large amounts of alcohol can accelerate the metabolism of </a:t>
            </a:r>
            <a:r>
              <a:rPr lang="en-US" dirty="0" err="1" smtClean="0"/>
              <a:t>warfarin</a:t>
            </a:r>
            <a:endParaRPr lang="sr-Latn-RS" dirty="0" smtClean="0"/>
          </a:p>
          <a:p>
            <a:pPr lvl="1"/>
            <a:r>
              <a:rPr lang="en-US" dirty="0" smtClean="0"/>
              <a:t>avoid large amounts of green leafy vegetables that are rich in vitamin K (kale, Swiss chard, spinach, Brussels sprouts, kohlrabi, cabbage, broccoli)</a:t>
            </a:r>
            <a:endParaRPr lang="sr-Latn-RS" dirty="0" smtClean="0"/>
          </a:p>
          <a:p>
            <a:pPr lvl="1"/>
            <a:r>
              <a:rPr lang="en-US" dirty="0" smtClean="0"/>
              <a:t>take vitamin K supplements only if prescribed by a doctor, because a sudden increase in the intake of this vitamin can reduce the effect of </a:t>
            </a:r>
            <a:r>
              <a:rPr lang="en-US" dirty="0" err="1" smtClean="0"/>
              <a:t>warfarin</a:t>
            </a:r>
            <a:r>
              <a:rPr lang="en-US" dirty="0" smtClean="0"/>
              <a:t>, while a sudden decrease can increase its effect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Warfarin</a:t>
            </a:r>
            <a:endParaRPr lang="en-US" dirty="0"/>
          </a:p>
        </p:txBody>
      </p:sp>
      <p:sp>
        <p:nvSpPr>
          <p:cNvPr id="4" name="Content Placeholder 2"/>
          <p:cNvSpPr>
            <a:spLocks noGrp="1"/>
          </p:cNvSpPr>
          <p:nvPr>
            <p:ph idx="1"/>
          </p:nvPr>
        </p:nvSpPr>
        <p:spPr>
          <a:xfrm>
            <a:off x="179512" y="1484784"/>
            <a:ext cx="4320480" cy="5373216"/>
          </a:xfrm>
        </p:spPr>
        <p:txBody>
          <a:bodyPr>
            <a:noAutofit/>
          </a:bodyPr>
          <a:lstStyle/>
          <a:p>
            <a:pPr>
              <a:buFont typeface="Wingdings" pitchFamily="2" charset="2"/>
              <a:buChar char="Ø"/>
            </a:pPr>
            <a:r>
              <a:rPr lang="sr-Latn-RS" sz="1600" dirty="0" smtClean="0"/>
              <a:t>D</a:t>
            </a:r>
            <a:r>
              <a:rPr lang="en-US" sz="1600" dirty="0" smtClean="0"/>
              <a:t>rugs that </a:t>
            </a:r>
            <a:r>
              <a:rPr lang="en-US" sz="1600" u="sng" dirty="0" smtClean="0">
                <a:solidFill>
                  <a:srgbClr val="0070C0"/>
                </a:solidFill>
              </a:rPr>
              <a:t>increase</a:t>
            </a:r>
            <a:r>
              <a:rPr lang="en-US" sz="1600" dirty="0" smtClean="0"/>
              <a:t> the effect of </a:t>
            </a:r>
            <a:endParaRPr lang="sr-Latn-RS" sz="1600" dirty="0" smtClean="0"/>
          </a:p>
          <a:p>
            <a:pPr>
              <a:buNone/>
            </a:pPr>
            <a:r>
              <a:rPr lang="en-US" sz="1600" dirty="0" err="1" smtClean="0"/>
              <a:t>warfarin</a:t>
            </a:r>
            <a:r>
              <a:rPr lang="en-US" sz="1600" dirty="0" smtClean="0"/>
              <a:t>:</a:t>
            </a:r>
            <a:endParaRPr lang="sr-Latn-RS" sz="1600" dirty="0" smtClean="0"/>
          </a:p>
          <a:p>
            <a:pPr>
              <a:buNone/>
            </a:pPr>
            <a:endParaRPr lang="sr-Latn-RS" sz="1600" dirty="0" smtClean="0"/>
          </a:p>
          <a:p>
            <a:r>
              <a:rPr lang="sr-Latn-RS" sz="1600" dirty="0" err="1" smtClean="0"/>
              <a:t>p</a:t>
            </a:r>
            <a:r>
              <a:rPr lang="en-US" sz="1600" dirty="0" err="1" smtClean="0"/>
              <a:t>aracetamol</a:t>
            </a:r>
            <a:endParaRPr lang="sr-Latn-RS" sz="1600" dirty="0" smtClean="0"/>
          </a:p>
          <a:p>
            <a:r>
              <a:rPr lang="en-US" sz="1600" dirty="0" smtClean="0"/>
              <a:t>amoxicillin, </a:t>
            </a:r>
            <a:r>
              <a:rPr lang="en-US" sz="1600" dirty="0" err="1" smtClean="0"/>
              <a:t>levofloxacin</a:t>
            </a:r>
            <a:r>
              <a:rPr lang="en-US" sz="1600" dirty="0" smtClean="0"/>
              <a:t>, tetracycline, erythromycin, </a:t>
            </a:r>
            <a:r>
              <a:rPr lang="en-US" sz="1600" dirty="0" err="1" smtClean="0"/>
              <a:t>sulfamethoxazole</a:t>
            </a:r>
            <a:r>
              <a:rPr lang="en-US" sz="1600" dirty="0" smtClean="0"/>
              <a:t>, </a:t>
            </a:r>
            <a:r>
              <a:rPr lang="en-US" sz="1600" dirty="0" err="1" smtClean="0"/>
              <a:t>metronidazole</a:t>
            </a:r>
            <a:endParaRPr lang="sr-Latn-RS" sz="1600" dirty="0" smtClean="0"/>
          </a:p>
          <a:p>
            <a:r>
              <a:rPr lang="en-US" sz="1600" dirty="0" err="1" smtClean="0"/>
              <a:t>ketoconazole</a:t>
            </a:r>
            <a:r>
              <a:rPr lang="en-US" sz="1600" dirty="0" smtClean="0"/>
              <a:t>, </a:t>
            </a:r>
            <a:r>
              <a:rPr lang="en-US" sz="1600" dirty="0" err="1" smtClean="0"/>
              <a:t>fluconazole</a:t>
            </a:r>
            <a:r>
              <a:rPr lang="en-US" sz="1600" dirty="0" smtClean="0"/>
              <a:t>, </a:t>
            </a:r>
            <a:r>
              <a:rPr lang="en-US" sz="1600" dirty="0" err="1" smtClean="0"/>
              <a:t>itraconazole</a:t>
            </a:r>
            <a:endParaRPr lang="sr-Latn-RS" sz="1600" dirty="0" smtClean="0"/>
          </a:p>
          <a:p>
            <a:r>
              <a:rPr lang="sr-Latn-RS" sz="1600" dirty="0" err="1" smtClean="0"/>
              <a:t>a</a:t>
            </a:r>
            <a:r>
              <a:rPr lang="en-US" sz="1600" dirty="0" err="1" smtClean="0"/>
              <a:t>llopurinol</a:t>
            </a:r>
            <a:endParaRPr lang="sr-Latn-RS" sz="1600" dirty="0" smtClean="0"/>
          </a:p>
          <a:p>
            <a:r>
              <a:rPr lang="en-US" sz="1600" dirty="0" err="1" smtClean="0"/>
              <a:t>capecitabine</a:t>
            </a:r>
            <a:r>
              <a:rPr lang="en-US" sz="1600" dirty="0" smtClean="0"/>
              <a:t>, </a:t>
            </a:r>
            <a:r>
              <a:rPr lang="en-US" sz="1600" dirty="0" err="1" smtClean="0"/>
              <a:t>erlotinib</a:t>
            </a:r>
            <a:r>
              <a:rPr lang="en-US" sz="1600" dirty="0" smtClean="0"/>
              <a:t>, </a:t>
            </a:r>
            <a:r>
              <a:rPr lang="en-US" sz="1600" dirty="0" err="1" smtClean="0"/>
              <a:t>tamoxifen</a:t>
            </a:r>
            <a:endParaRPr lang="sr-Latn-RS" sz="1600" dirty="0" smtClean="0"/>
          </a:p>
          <a:p>
            <a:r>
              <a:rPr lang="sr-Latn-RS" sz="1600" dirty="0" err="1" smtClean="0"/>
              <a:t>d</a:t>
            </a:r>
            <a:r>
              <a:rPr lang="en-US" sz="1600" dirty="0" err="1" smtClean="0"/>
              <a:t>isulfiram</a:t>
            </a:r>
            <a:endParaRPr lang="sr-Latn-RS" sz="1600" dirty="0" smtClean="0"/>
          </a:p>
          <a:p>
            <a:r>
              <a:rPr lang="sr-Latn-RS" sz="1600" dirty="0" err="1" smtClean="0"/>
              <a:t>o</a:t>
            </a:r>
            <a:r>
              <a:rPr lang="en-US" sz="1600" dirty="0" err="1" smtClean="0"/>
              <a:t>meprazole</a:t>
            </a:r>
            <a:endParaRPr lang="sr-Latn-RS" sz="1600" dirty="0" smtClean="0"/>
          </a:p>
          <a:p>
            <a:r>
              <a:rPr lang="en-US" sz="1600" dirty="0" err="1" smtClean="0"/>
              <a:t>propafenone</a:t>
            </a:r>
            <a:r>
              <a:rPr lang="en-US" sz="1600" dirty="0" smtClean="0"/>
              <a:t>, </a:t>
            </a:r>
            <a:r>
              <a:rPr lang="en-US" sz="1600" dirty="0" err="1" smtClean="0"/>
              <a:t>amiodarone</a:t>
            </a:r>
            <a:r>
              <a:rPr lang="en-US" sz="1600" dirty="0" smtClean="0"/>
              <a:t>, </a:t>
            </a:r>
            <a:r>
              <a:rPr lang="en-US" sz="1600" dirty="0" err="1" smtClean="0"/>
              <a:t>quinidine</a:t>
            </a:r>
            <a:endParaRPr lang="sr-Latn-RS" sz="1600" dirty="0" smtClean="0"/>
          </a:p>
          <a:p>
            <a:r>
              <a:rPr lang="sr-Latn-RS" sz="1600" dirty="0" err="1" smtClean="0"/>
              <a:t>z</a:t>
            </a:r>
            <a:r>
              <a:rPr lang="en-US" sz="1600" dirty="0" err="1" smtClean="0"/>
              <a:t>afirlukast</a:t>
            </a:r>
            <a:endParaRPr lang="sr-Latn-RS" sz="1600" dirty="0" smtClean="0"/>
          </a:p>
          <a:p>
            <a:r>
              <a:rPr lang="en-US" sz="1600" dirty="0" err="1" smtClean="0"/>
              <a:t>ciprofibrate</a:t>
            </a:r>
            <a:r>
              <a:rPr lang="en-US" sz="1600" dirty="0" smtClean="0"/>
              <a:t>, </a:t>
            </a:r>
            <a:r>
              <a:rPr lang="en-US" sz="1600" dirty="0" err="1" smtClean="0"/>
              <a:t>fenofibrate</a:t>
            </a:r>
            <a:r>
              <a:rPr lang="en-US" sz="1600" dirty="0" smtClean="0"/>
              <a:t>, </a:t>
            </a:r>
            <a:r>
              <a:rPr lang="en-US" sz="1600" dirty="0" err="1" smtClean="0"/>
              <a:t>gemfibrozil</a:t>
            </a:r>
            <a:endParaRPr lang="sr-Latn-RS" sz="1600" dirty="0" smtClean="0"/>
          </a:p>
          <a:p>
            <a:r>
              <a:rPr lang="en-US" sz="1600" dirty="0" err="1" smtClean="0"/>
              <a:t>statins</a:t>
            </a:r>
            <a:r>
              <a:rPr lang="en-US" sz="1600" dirty="0" smtClean="0"/>
              <a:t>, such as </a:t>
            </a:r>
            <a:r>
              <a:rPr lang="en-US" sz="1600" dirty="0" err="1" smtClean="0"/>
              <a:t>fluvastatin</a:t>
            </a:r>
            <a:r>
              <a:rPr lang="en-US" sz="1600" dirty="0" smtClean="0"/>
              <a:t> (this does not include </a:t>
            </a:r>
            <a:r>
              <a:rPr lang="en-US" sz="1600" dirty="0" err="1" smtClean="0"/>
              <a:t>pravastatin</a:t>
            </a:r>
            <a:r>
              <a:rPr lang="en-US" sz="1600" dirty="0" smtClean="0"/>
              <a:t>)</a:t>
            </a:r>
            <a:endParaRPr lang="sr-Latn-RS" sz="1600" dirty="0" smtClean="0"/>
          </a:p>
          <a:p>
            <a:r>
              <a:rPr lang="en-US" sz="1600" dirty="0" err="1" smtClean="0"/>
              <a:t>orlistat</a:t>
            </a:r>
            <a:endParaRPr lang="en-US" sz="1600" dirty="0"/>
          </a:p>
        </p:txBody>
      </p:sp>
      <p:sp>
        <p:nvSpPr>
          <p:cNvPr id="5" name="Up Arrow 4"/>
          <p:cNvSpPr/>
          <p:nvPr/>
        </p:nvSpPr>
        <p:spPr>
          <a:xfrm>
            <a:off x="3923928" y="1556792"/>
            <a:ext cx="216024" cy="5040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111552" y="1484784"/>
            <a:ext cx="4032448" cy="3046988"/>
          </a:xfrm>
          <a:prstGeom prst="rect">
            <a:avLst/>
          </a:prstGeom>
        </p:spPr>
        <p:txBody>
          <a:bodyPr wrap="square">
            <a:spAutoFit/>
          </a:bodyPr>
          <a:lstStyle/>
          <a:p>
            <a:pPr>
              <a:buFont typeface="Wingdings" pitchFamily="2" charset="2"/>
              <a:buChar char="Ø"/>
            </a:pPr>
            <a:r>
              <a:rPr lang="sr-Cyrl-RS" sz="1600" dirty="0" smtClean="0">
                <a:latin typeface="Arial" pitchFamily="34" charset="0"/>
                <a:cs typeface="Arial" pitchFamily="34" charset="0"/>
              </a:rPr>
              <a:t>  </a:t>
            </a:r>
            <a:r>
              <a:rPr lang="sr-Latn-RS" sz="1600" dirty="0" smtClean="0">
                <a:latin typeface="Arial" pitchFamily="34" charset="0"/>
                <a:cs typeface="Arial" pitchFamily="34" charset="0"/>
              </a:rPr>
              <a:t>D</a:t>
            </a:r>
            <a:r>
              <a:rPr lang="en-US" sz="1600" dirty="0" smtClean="0">
                <a:latin typeface="Arial" pitchFamily="34" charset="0"/>
                <a:cs typeface="Arial" pitchFamily="34" charset="0"/>
              </a:rPr>
              <a:t>rugs that </a:t>
            </a:r>
            <a:r>
              <a:rPr lang="en-US" sz="1600" u="sng" dirty="0" smtClean="0">
                <a:solidFill>
                  <a:srgbClr val="FF0000"/>
                </a:solidFill>
                <a:latin typeface="Arial" pitchFamily="34" charset="0"/>
                <a:cs typeface="Arial" pitchFamily="34" charset="0"/>
              </a:rPr>
              <a:t>reduce</a:t>
            </a:r>
            <a:r>
              <a:rPr lang="en-US" sz="1600" dirty="0" smtClean="0">
                <a:latin typeface="Arial" pitchFamily="34" charset="0"/>
                <a:cs typeface="Arial" pitchFamily="34" charset="0"/>
              </a:rPr>
              <a:t> the effect of </a:t>
            </a:r>
            <a:endParaRPr lang="sr-Latn-RS" sz="1600" dirty="0" smtClean="0">
              <a:latin typeface="Arial" pitchFamily="34" charset="0"/>
              <a:cs typeface="Arial" pitchFamily="34" charset="0"/>
            </a:endParaRPr>
          </a:p>
          <a:p>
            <a:r>
              <a:rPr lang="sr-Latn-RS" sz="1600" dirty="0" err="1" smtClean="0">
                <a:latin typeface="Arial" pitchFamily="34" charset="0"/>
                <a:cs typeface="Arial" pitchFamily="34" charset="0"/>
              </a:rPr>
              <a:t>w</a:t>
            </a:r>
            <a:r>
              <a:rPr lang="en-US" sz="1600" dirty="0" err="1" smtClean="0">
                <a:latin typeface="Arial" pitchFamily="34" charset="0"/>
                <a:cs typeface="Arial" pitchFamily="34" charset="0"/>
              </a:rPr>
              <a:t>arfarin</a:t>
            </a:r>
            <a:r>
              <a:rPr lang="sr-Latn-RS" sz="1600" dirty="0" smtClean="0">
                <a:latin typeface="Arial" pitchFamily="34" charset="0"/>
                <a:cs typeface="Arial" pitchFamily="34" charset="0"/>
              </a:rPr>
              <a:t>:</a:t>
            </a:r>
          </a:p>
          <a:p>
            <a:endParaRPr lang="sr-Cyrl-RS" sz="1600" dirty="0" smtClean="0">
              <a:latin typeface="Arial" pitchFamily="34" charset="0"/>
              <a:cs typeface="Arial" pitchFamily="34" charset="0"/>
            </a:endParaRPr>
          </a:p>
          <a:p>
            <a:pPr>
              <a:buNone/>
            </a:pPr>
            <a:endParaRPr lang="sr-Cyrl-RS" sz="1600" dirty="0" smtClean="0">
              <a:latin typeface="Arial" pitchFamily="34" charset="0"/>
              <a:cs typeface="Arial" pitchFamily="34" charset="0"/>
            </a:endParaRPr>
          </a:p>
          <a:p>
            <a:pPr>
              <a:buFont typeface="Arial" pitchFamily="34" charset="0"/>
              <a:buChar char="•"/>
            </a:pPr>
            <a:r>
              <a:rPr lang="sr-Cyrl-RS" sz="1600" dirty="0" smtClean="0">
                <a:latin typeface="Arial" pitchFamily="34" charset="0"/>
                <a:cs typeface="Arial" pitchFamily="34" charset="0"/>
              </a:rPr>
              <a:t> </a:t>
            </a:r>
            <a:r>
              <a:rPr lang="sr-Latn-RS" sz="1600" dirty="0" smtClean="0">
                <a:latin typeface="Arial" pitchFamily="34" charset="0"/>
                <a:cs typeface="Arial" pitchFamily="34" charset="0"/>
              </a:rPr>
              <a:t>   </a:t>
            </a:r>
            <a:r>
              <a:rPr lang="en-US" sz="1600" dirty="0" smtClean="0">
                <a:latin typeface="Arial" pitchFamily="34" charset="0"/>
                <a:cs typeface="Arial" pitchFamily="34" charset="0"/>
              </a:rPr>
              <a:t>barbiturates</a:t>
            </a:r>
            <a:endParaRPr lang="sr-Latn-RS" sz="1600" dirty="0" smtClean="0">
              <a:latin typeface="Arial" pitchFamily="34" charset="0"/>
              <a:cs typeface="Arial" pitchFamily="34" charset="0"/>
            </a:endParaRPr>
          </a:p>
          <a:p>
            <a:pPr>
              <a:buFont typeface="Arial" pitchFamily="34" charset="0"/>
              <a:buChar char="•"/>
            </a:pP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carbamazepine</a:t>
            </a:r>
            <a:r>
              <a:rPr lang="en-US" sz="1600" dirty="0" smtClean="0">
                <a:latin typeface="Arial" pitchFamily="34" charset="0"/>
                <a:cs typeface="Arial" pitchFamily="34" charset="0"/>
              </a:rPr>
              <a:t>,</a:t>
            </a: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phenytoin</a:t>
            </a:r>
            <a:r>
              <a:rPr lang="en-US" sz="1600" dirty="0" smtClean="0">
                <a:latin typeface="Arial" pitchFamily="34" charset="0"/>
                <a:cs typeface="Arial" pitchFamily="34" charset="0"/>
              </a:rPr>
              <a:t>     </a:t>
            </a:r>
            <a:endParaRPr lang="sr-Latn-RS" sz="1600" dirty="0" smtClean="0">
              <a:latin typeface="Arial" pitchFamily="34" charset="0"/>
              <a:cs typeface="Arial" pitchFamily="34" charset="0"/>
            </a:endParaRPr>
          </a:p>
          <a:p>
            <a:pPr>
              <a:buFont typeface="Arial" pitchFamily="34" charset="0"/>
              <a:buChar char="•"/>
            </a:pP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griseofulvin</a:t>
            </a:r>
            <a:r>
              <a:rPr lang="en-US" sz="1600" dirty="0" smtClean="0">
                <a:latin typeface="Arial" pitchFamily="34" charset="0"/>
                <a:cs typeface="Arial" pitchFamily="34" charset="0"/>
              </a:rPr>
              <a:t>    </a:t>
            </a:r>
            <a:endParaRPr lang="sr-Latn-RS" sz="1600" dirty="0" smtClean="0">
              <a:latin typeface="Arial" pitchFamily="34" charset="0"/>
              <a:cs typeface="Arial" pitchFamily="34" charset="0"/>
            </a:endParaRPr>
          </a:p>
          <a:p>
            <a:pPr>
              <a:buFont typeface="Arial" pitchFamily="34" charset="0"/>
              <a:buChar char="•"/>
            </a:pPr>
            <a:r>
              <a:rPr lang="en-US" sz="1600" dirty="0" smtClean="0">
                <a:latin typeface="Arial" pitchFamily="34" charset="0"/>
                <a:cs typeface="Arial" pitchFamily="34" charset="0"/>
              </a:rPr>
              <a:t> </a:t>
            </a: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rifampicin</a:t>
            </a:r>
            <a:r>
              <a:rPr lang="en-US" sz="1600" dirty="0" smtClean="0">
                <a:latin typeface="Arial" pitchFamily="34" charset="0"/>
                <a:cs typeface="Arial" pitchFamily="34" charset="0"/>
              </a:rPr>
              <a:t>     </a:t>
            </a:r>
            <a:endParaRPr lang="sr-Latn-RS" sz="1600" dirty="0" smtClean="0">
              <a:latin typeface="Arial" pitchFamily="34" charset="0"/>
              <a:cs typeface="Arial" pitchFamily="34" charset="0"/>
            </a:endParaRPr>
          </a:p>
          <a:p>
            <a:pPr>
              <a:buFont typeface="Arial" pitchFamily="34" charset="0"/>
              <a:buChar char="•"/>
            </a:pPr>
            <a:r>
              <a:rPr lang="sr-Latn-RS" sz="1600" dirty="0" smtClean="0">
                <a:latin typeface="Arial" pitchFamily="34" charset="0"/>
                <a:cs typeface="Arial" pitchFamily="34" charset="0"/>
              </a:rPr>
              <a:t>    </a:t>
            </a:r>
            <a:r>
              <a:rPr lang="en-US" sz="1600" dirty="0" smtClean="0">
                <a:latin typeface="Arial" pitchFamily="34" charset="0"/>
                <a:cs typeface="Arial" pitchFamily="34" charset="0"/>
              </a:rPr>
              <a:t>oral contraceptives     </a:t>
            </a:r>
            <a:endParaRPr lang="sr-Latn-RS" sz="1600" dirty="0" smtClean="0">
              <a:latin typeface="Arial" pitchFamily="34" charset="0"/>
              <a:cs typeface="Arial" pitchFamily="34" charset="0"/>
            </a:endParaRPr>
          </a:p>
          <a:p>
            <a:pPr>
              <a:buFont typeface="Arial" pitchFamily="34" charset="0"/>
              <a:buChar char="•"/>
            </a:pP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azathioprine</a:t>
            </a:r>
            <a:r>
              <a:rPr lang="en-US" sz="1600" dirty="0" smtClean="0">
                <a:latin typeface="Arial" pitchFamily="34" charset="0"/>
                <a:cs typeface="Arial" pitchFamily="34" charset="0"/>
              </a:rPr>
              <a:t>     </a:t>
            </a:r>
            <a:endParaRPr lang="sr-Latn-RS" sz="1600" dirty="0" smtClean="0">
              <a:latin typeface="Arial" pitchFamily="34" charset="0"/>
              <a:cs typeface="Arial" pitchFamily="34" charset="0"/>
            </a:endParaRPr>
          </a:p>
          <a:p>
            <a:pPr>
              <a:buFont typeface="Arial" pitchFamily="34" charset="0"/>
              <a:buChar char="•"/>
            </a:pP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sucralfate</a:t>
            </a:r>
            <a:r>
              <a:rPr lang="en-US" sz="1600" dirty="0" smtClean="0">
                <a:latin typeface="Arial" pitchFamily="34" charset="0"/>
                <a:cs typeface="Arial" pitchFamily="34" charset="0"/>
              </a:rPr>
              <a:t>     </a:t>
            </a:r>
            <a:endParaRPr lang="sr-Latn-RS" sz="1600" dirty="0" smtClean="0">
              <a:latin typeface="Arial" pitchFamily="34" charset="0"/>
              <a:cs typeface="Arial" pitchFamily="34" charset="0"/>
            </a:endParaRPr>
          </a:p>
          <a:p>
            <a:pPr>
              <a:buFont typeface="Arial" pitchFamily="34" charset="0"/>
              <a:buChar char="•"/>
            </a:pPr>
            <a:r>
              <a:rPr lang="sr-Latn-RS" sz="1600" dirty="0" smtClean="0">
                <a:latin typeface="Arial" pitchFamily="34" charset="0"/>
                <a:cs typeface="Arial" pitchFamily="34" charset="0"/>
              </a:rPr>
              <a:t>    </a:t>
            </a:r>
            <a:r>
              <a:rPr lang="en-US" sz="1600" dirty="0" err="1" smtClean="0">
                <a:latin typeface="Arial" pitchFamily="34" charset="0"/>
                <a:cs typeface="Arial" pitchFamily="34" charset="0"/>
              </a:rPr>
              <a:t>cholestyramine</a:t>
            </a:r>
            <a:endParaRPr lang="sr-Cyrl-RS" sz="1600" dirty="0" smtClean="0">
              <a:latin typeface="Arial" pitchFamily="34" charset="0"/>
              <a:cs typeface="Arial" pitchFamily="34" charset="0"/>
            </a:endParaRPr>
          </a:p>
        </p:txBody>
      </p:sp>
      <p:sp>
        <p:nvSpPr>
          <p:cNvPr id="7" name="Down Arrow 6"/>
          <p:cNvSpPr/>
          <p:nvPr/>
        </p:nvSpPr>
        <p:spPr>
          <a:xfrm>
            <a:off x="8388424" y="1556792"/>
            <a:ext cx="216024" cy="57606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Warfarin</a:t>
            </a:r>
            <a:endParaRPr lang="en-US" dirty="0"/>
          </a:p>
        </p:txBody>
      </p:sp>
      <p:sp>
        <p:nvSpPr>
          <p:cNvPr id="3" name="Content Placeholder 2"/>
          <p:cNvSpPr>
            <a:spLocks noGrp="1"/>
          </p:cNvSpPr>
          <p:nvPr>
            <p:ph idx="1"/>
          </p:nvPr>
        </p:nvSpPr>
        <p:spPr/>
        <p:txBody>
          <a:bodyPr/>
          <a:lstStyle/>
          <a:p>
            <a:r>
              <a:rPr lang="en-US" dirty="0" smtClean="0"/>
              <a:t>Dosage is individual, based on </a:t>
            </a:r>
            <a:r>
              <a:rPr lang="en-US" dirty="0" err="1" smtClean="0"/>
              <a:t>prothrombin</a:t>
            </a:r>
            <a:r>
              <a:rPr lang="en-US" dirty="0" smtClean="0"/>
              <a:t> time and INR</a:t>
            </a:r>
            <a:endParaRPr lang="sr-Latn-RS" dirty="0" smtClean="0"/>
          </a:p>
          <a:p>
            <a:r>
              <a:rPr lang="en-US" dirty="0" smtClean="0"/>
              <a:t>The optimal effect is achieved at an </a:t>
            </a:r>
            <a:r>
              <a:rPr lang="en-US" u="sng" dirty="0" smtClean="0">
                <a:solidFill>
                  <a:srgbClr val="FF0000"/>
                </a:solidFill>
              </a:rPr>
              <a:t>INR value of 2.5-3.5</a:t>
            </a:r>
            <a:endParaRPr lang="sr-Latn-RS" u="sng" dirty="0" smtClean="0">
              <a:solidFill>
                <a:srgbClr val="FF0000"/>
              </a:solidFill>
            </a:endParaRPr>
          </a:p>
          <a:p>
            <a:r>
              <a:rPr lang="en-US" dirty="0" smtClean="0"/>
              <a:t>Symptoms of </a:t>
            </a:r>
            <a:r>
              <a:rPr lang="en-US" u="sng" dirty="0" smtClean="0"/>
              <a:t>overdose</a:t>
            </a:r>
            <a:r>
              <a:rPr lang="en-US" dirty="0" smtClean="0"/>
              <a:t>:</a:t>
            </a:r>
            <a:endParaRPr lang="sr-Latn-RS" dirty="0" smtClean="0"/>
          </a:p>
          <a:p>
            <a:pPr lvl="1"/>
            <a:r>
              <a:rPr lang="en-US" dirty="0" smtClean="0"/>
              <a:t>bleeding, </a:t>
            </a:r>
            <a:r>
              <a:rPr lang="en-US" dirty="0" err="1" smtClean="0"/>
              <a:t>melena</a:t>
            </a:r>
            <a:r>
              <a:rPr lang="en-US" dirty="0" smtClean="0"/>
              <a:t>, </a:t>
            </a:r>
            <a:r>
              <a:rPr lang="en-US" dirty="0" err="1" smtClean="0"/>
              <a:t>hematuria</a:t>
            </a:r>
            <a:r>
              <a:rPr lang="en-US" dirty="0" smtClean="0"/>
              <a:t>, heavy bleeding from cuts and wounds, or unusually heavy menstrual bleeding</a:t>
            </a:r>
            <a:endParaRPr lang="sr-Latn-RS" dirty="0" smtClean="0"/>
          </a:p>
          <a:p>
            <a:r>
              <a:rPr lang="en-US" dirty="0" smtClean="0"/>
              <a:t>Antidote:</a:t>
            </a:r>
            <a:endParaRPr lang="sr-Latn-RS" dirty="0" smtClean="0"/>
          </a:p>
          <a:p>
            <a:pPr lvl="1"/>
            <a:r>
              <a:rPr lang="en-US" dirty="0" smtClean="0"/>
              <a:t>vitamin K</a:t>
            </a:r>
            <a:endParaRPr lang="sr-Latn-RS" dirty="0" smtClean="0"/>
          </a:p>
          <a:p>
            <a:pPr lvl="1"/>
            <a:r>
              <a:rPr lang="en-US" dirty="0" smtClean="0"/>
              <a:t>fresh plasma</a:t>
            </a:r>
            <a:endParaRPr lang="sr-Latn-RS" dirty="0" smtClean="0"/>
          </a:p>
          <a:p>
            <a:pPr lvl="1"/>
            <a:r>
              <a:rPr lang="en-US" dirty="0" smtClean="0"/>
              <a:t>coagulation factor concentrate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a:t>
            </a:r>
            <a:r>
              <a:rPr lang="en-US" dirty="0" err="1" smtClean="0"/>
              <a:t>cenocoumarol</a:t>
            </a:r>
            <a:endParaRPr lang="en-US" dirty="0"/>
          </a:p>
        </p:txBody>
      </p:sp>
      <p:sp>
        <p:nvSpPr>
          <p:cNvPr id="3" name="Content Placeholder 2"/>
          <p:cNvSpPr>
            <a:spLocks noGrp="1"/>
          </p:cNvSpPr>
          <p:nvPr>
            <p:ph idx="1"/>
          </p:nvPr>
        </p:nvSpPr>
        <p:spPr/>
        <p:txBody>
          <a:bodyPr/>
          <a:lstStyle/>
          <a:p>
            <a:r>
              <a:rPr lang="en-US" dirty="0" smtClean="0"/>
              <a:t>Indications:</a:t>
            </a:r>
            <a:endParaRPr lang="sr-Latn-RS" dirty="0" smtClean="0"/>
          </a:p>
          <a:p>
            <a:pPr lvl="1"/>
            <a:r>
              <a:rPr lang="en-US" dirty="0" smtClean="0"/>
              <a:t>prevention of </a:t>
            </a:r>
            <a:r>
              <a:rPr lang="en-US" dirty="0" err="1" smtClean="0"/>
              <a:t>thromboembolic</a:t>
            </a:r>
            <a:r>
              <a:rPr lang="en-US" dirty="0" smtClean="0"/>
              <a:t> diseases in heart attacks and transient ischemic attacks, pulmonary embolism</a:t>
            </a:r>
            <a:endParaRPr lang="sr-Latn-RS" dirty="0" smtClean="0"/>
          </a:p>
          <a:p>
            <a:pPr lvl="1"/>
            <a:r>
              <a:rPr lang="en-US" dirty="0" smtClean="0"/>
              <a:t>therapy of deep vein thrombosis and myocardial infarction</a:t>
            </a:r>
            <a:endParaRPr lang="sr-Latn-RS" dirty="0" smtClean="0"/>
          </a:p>
          <a:p>
            <a:r>
              <a:rPr lang="en-US" dirty="0" smtClean="0"/>
              <a:t>Adverse effects:</a:t>
            </a:r>
            <a:endParaRPr lang="sr-Latn-RS" dirty="0" smtClean="0"/>
          </a:p>
          <a:p>
            <a:pPr lvl="1"/>
            <a:r>
              <a:rPr lang="en-US" dirty="0" smtClean="0"/>
              <a:t>bleeding from the gums, nose, cuts and wounds, heavy menstruation</a:t>
            </a:r>
            <a:endParaRPr lang="sr-Latn-RS" dirty="0" smtClean="0"/>
          </a:p>
          <a:p>
            <a:pPr lvl="1"/>
            <a:r>
              <a:rPr lang="en-US" dirty="0" smtClean="0"/>
              <a:t>signs of internal bleeding: stomach and back pain, </a:t>
            </a:r>
            <a:r>
              <a:rPr lang="en-US" dirty="0" err="1" smtClean="0"/>
              <a:t>hematuria</a:t>
            </a:r>
            <a:r>
              <a:rPr lang="en-US" dirty="0" smtClean="0"/>
              <a:t>, </a:t>
            </a:r>
            <a:r>
              <a:rPr lang="en-US" dirty="0" err="1" smtClean="0"/>
              <a:t>melena</a:t>
            </a:r>
            <a:r>
              <a:rPr lang="en-US" dirty="0" smtClean="0"/>
              <a:t>, </a:t>
            </a:r>
            <a:r>
              <a:rPr lang="en-US" dirty="0" err="1" smtClean="0"/>
              <a:t>hematemesis</a:t>
            </a:r>
            <a:r>
              <a:rPr lang="en-US" dirty="0" smtClean="0"/>
              <a:t>, dizziness, severe headache, joint pain or stiffness, blurred vision</a:t>
            </a:r>
            <a:endParaRPr lang="sr-Latn-RS" dirty="0" smtClean="0"/>
          </a:p>
          <a:p>
            <a:pPr lvl="1"/>
            <a:r>
              <a:rPr lang="en-US" dirty="0" smtClean="0"/>
              <a:t>allergic reactions in the form of skin rash and </a:t>
            </a:r>
            <a:r>
              <a:rPr lang="en-US" dirty="0" err="1" smtClean="0"/>
              <a:t>urticaria</a:t>
            </a:r>
            <a:r>
              <a:rPr lang="en-US" dirty="0" smtClean="0"/>
              <a:t>, fever, loss of appetite, nausea or vomiting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a:t>
            </a:r>
            <a:r>
              <a:rPr lang="en-US" dirty="0" err="1" smtClean="0"/>
              <a:t>cenocoumarol</a:t>
            </a:r>
            <a:endParaRPr lang="en-US" dirty="0"/>
          </a:p>
        </p:txBody>
      </p:sp>
      <p:sp>
        <p:nvSpPr>
          <p:cNvPr id="4" name="Content Placeholder 2"/>
          <p:cNvSpPr>
            <a:spLocks noGrp="1"/>
          </p:cNvSpPr>
          <p:nvPr>
            <p:ph idx="1"/>
          </p:nvPr>
        </p:nvSpPr>
        <p:spPr>
          <a:xfrm>
            <a:off x="457200" y="1600200"/>
            <a:ext cx="4042792" cy="5069160"/>
          </a:xfrm>
        </p:spPr>
        <p:txBody>
          <a:bodyPr>
            <a:normAutofit lnSpcReduction="10000"/>
          </a:bodyPr>
          <a:lstStyle/>
          <a:p>
            <a:r>
              <a:rPr lang="sr-Latn-RS" sz="1600" dirty="0" smtClean="0"/>
              <a:t>Drugs </a:t>
            </a:r>
            <a:r>
              <a:rPr lang="en-US" sz="1600" dirty="0" smtClean="0"/>
              <a:t>that </a:t>
            </a:r>
            <a:r>
              <a:rPr lang="sr-Latn-RS" sz="1600" u="sng" dirty="0" smtClean="0">
                <a:solidFill>
                  <a:srgbClr val="0070C0"/>
                </a:solidFill>
              </a:rPr>
              <a:t>increase</a:t>
            </a:r>
            <a:r>
              <a:rPr lang="sr-Latn-RS" sz="1600" dirty="0" smtClean="0"/>
              <a:t> </a:t>
            </a:r>
            <a:r>
              <a:rPr lang="en-US" sz="1600" dirty="0" smtClean="0"/>
              <a:t>the effect of </a:t>
            </a:r>
            <a:r>
              <a:rPr lang="en-US" sz="1600" dirty="0" err="1" smtClean="0"/>
              <a:t>acenocoumarol</a:t>
            </a:r>
            <a:r>
              <a:rPr lang="en-US" sz="1600" dirty="0" smtClean="0"/>
              <a:t>:</a:t>
            </a:r>
            <a:endParaRPr lang="sr-Latn-RS" sz="1600" dirty="0" smtClean="0"/>
          </a:p>
          <a:p>
            <a:pPr>
              <a:buNone/>
            </a:pPr>
            <a:endParaRPr lang="sr-Cyrl-RS" sz="1600" dirty="0" smtClean="0"/>
          </a:p>
          <a:p>
            <a:r>
              <a:rPr lang="sr-Latn-RS" sz="1600" dirty="0" smtClean="0"/>
              <a:t>h</a:t>
            </a:r>
            <a:r>
              <a:rPr lang="en-US" sz="1600" dirty="0" err="1" smtClean="0"/>
              <a:t>eparin</a:t>
            </a:r>
            <a:endParaRPr lang="sr-Latn-RS" sz="1600" dirty="0" smtClean="0"/>
          </a:p>
          <a:p>
            <a:r>
              <a:rPr lang="en-US" sz="1600" dirty="0" err="1" smtClean="0"/>
              <a:t>clindamycin</a:t>
            </a:r>
            <a:r>
              <a:rPr lang="en-US" sz="1600" dirty="0" smtClean="0"/>
              <a:t>, amoxicillin, </a:t>
            </a:r>
            <a:r>
              <a:rPr lang="en-US" sz="1600" dirty="0" err="1" smtClean="0"/>
              <a:t>chloramphenicol</a:t>
            </a:r>
            <a:r>
              <a:rPr lang="en-US" sz="1600" dirty="0" smtClean="0"/>
              <a:t>, co-</a:t>
            </a:r>
            <a:r>
              <a:rPr lang="en-US" sz="1600" dirty="0" err="1" smtClean="0"/>
              <a:t>trimoxazole</a:t>
            </a:r>
            <a:endParaRPr lang="sr-Latn-RS" sz="1600" dirty="0" smtClean="0"/>
          </a:p>
          <a:p>
            <a:r>
              <a:rPr lang="en-US" sz="1600" dirty="0" smtClean="0"/>
              <a:t>salicylic acid and its derivatives</a:t>
            </a:r>
            <a:endParaRPr lang="sr-Latn-RS" sz="1600" dirty="0" smtClean="0"/>
          </a:p>
          <a:p>
            <a:r>
              <a:rPr lang="en-US" sz="1600" dirty="0" err="1" smtClean="0"/>
              <a:t>clopidogrel</a:t>
            </a:r>
            <a:r>
              <a:rPr lang="en-US" sz="1600" dirty="0" smtClean="0"/>
              <a:t>, </a:t>
            </a:r>
            <a:r>
              <a:rPr lang="en-US" sz="1600" dirty="0" err="1" smtClean="0"/>
              <a:t>ticlopidine</a:t>
            </a:r>
            <a:endParaRPr lang="sr-Latn-RS" sz="1600" dirty="0" smtClean="0"/>
          </a:p>
          <a:p>
            <a:r>
              <a:rPr lang="en-US" sz="1600" dirty="0" smtClean="0"/>
              <a:t>NSAIDs (</a:t>
            </a:r>
            <a:r>
              <a:rPr lang="en-US" sz="1600" dirty="0" err="1" smtClean="0"/>
              <a:t>phenylbutazone</a:t>
            </a:r>
            <a:r>
              <a:rPr lang="en-US" sz="1600" dirty="0" smtClean="0"/>
              <a:t>, </a:t>
            </a:r>
            <a:r>
              <a:rPr lang="en-US" sz="1600" dirty="0" err="1" smtClean="0"/>
              <a:t>sulfinpyrazone</a:t>
            </a:r>
            <a:r>
              <a:rPr lang="en-US" sz="1600" dirty="0" smtClean="0"/>
              <a:t>)</a:t>
            </a:r>
            <a:endParaRPr lang="sr-Latn-RS" sz="1600" dirty="0" smtClean="0"/>
          </a:p>
          <a:p>
            <a:r>
              <a:rPr lang="sr-Latn-RS" sz="1600" dirty="0" err="1" smtClean="0"/>
              <a:t>p</a:t>
            </a:r>
            <a:r>
              <a:rPr lang="en-US" sz="1600" dirty="0" err="1" smtClean="0"/>
              <a:t>aracetamol</a:t>
            </a:r>
            <a:endParaRPr lang="sr-Latn-RS" sz="1600" dirty="0" smtClean="0"/>
          </a:p>
          <a:p>
            <a:r>
              <a:rPr lang="sr-Latn-RS" sz="1600" dirty="0" err="1" smtClean="0"/>
              <a:t>a</a:t>
            </a:r>
            <a:r>
              <a:rPr lang="en-US" sz="1600" dirty="0" err="1" smtClean="0"/>
              <a:t>llopurinol</a:t>
            </a:r>
            <a:endParaRPr lang="sr-Latn-RS" sz="1600" dirty="0" smtClean="0"/>
          </a:p>
          <a:p>
            <a:r>
              <a:rPr lang="en-US" sz="1600" dirty="0" smtClean="0"/>
              <a:t>anabolic steroids and testosterone</a:t>
            </a:r>
            <a:endParaRPr lang="sr-Latn-RS" sz="1600" dirty="0" smtClean="0"/>
          </a:p>
          <a:p>
            <a:r>
              <a:rPr lang="en-US" sz="1600" dirty="0" smtClean="0"/>
              <a:t>SSRIs</a:t>
            </a:r>
            <a:endParaRPr lang="sr-Latn-RS" sz="1600" dirty="0" smtClean="0"/>
          </a:p>
          <a:p>
            <a:r>
              <a:rPr lang="en-US" sz="1600" dirty="0" smtClean="0"/>
              <a:t>sulfonylurea derivatives</a:t>
            </a:r>
            <a:endParaRPr lang="sr-Latn-RS" sz="1600" dirty="0" smtClean="0"/>
          </a:p>
          <a:p>
            <a:r>
              <a:rPr lang="sr-Latn-RS" sz="1600" dirty="0" err="1" smtClean="0"/>
              <a:t>l</a:t>
            </a:r>
            <a:r>
              <a:rPr lang="en-US" sz="1600" dirty="0" err="1" smtClean="0"/>
              <a:t>evothyroxine</a:t>
            </a:r>
            <a:endParaRPr lang="sr-Latn-RS" sz="1600" dirty="0" smtClean="0"/>
          </a:p>
          <a:p>
            <a:r>
              <a:rPr lang="sr-Latn-RS" sz="1600" dirty="0" smtClean="0"/>
              <a:t>c</a:t>
            </a:r>
            <a:r>
              <a:rPr lang="en-US" sz="1600" dirty="0" err="1" smtClean="0"/>
              <a:t>orticosteroids</a:t>
            </a:r>
            <a:endParaRPr lang="sr-Latn-RS" sz="1600" dirty="0" smtClean="0"/>
          </a:p>
          <a:p>
            <a:r>
              <a:rPr lang="en-US" sz="1600" dirty="0" smtClean="0"/>
              <a:t>antacids and H</a:t>
            </a:r>
            <a:r>
              <a:rPr lang="en-US" sz="1600" baseline="-25000" dirty="0" smtClean="0"/>
              <a:t>2</a:t>
            </a:r>
            <a:r>
              <a:rPr lang="en-US" sz="1600" dirty="0" smtClean="0"/>
              <a:t> antagonists</a:t>
            </a:r>
          </a:p>
          <a:p>
            <a:endParaRPr lang="sr-Cyrl-RS" sz="1600" dirty="0" smtClean="0"/>
          </a:p>
          <a:p>
            <a:endParaRPr lang="sr-Cyrl-RS" sz="1600" dirty="0" smtClean="0"/>
          </a:p>
          <a:p>
            <a:endParaRPr lang="sr-Cyrl-RS" dirty="0" smtClean="0"/>
          </a:p>
          <a:p>
            <a:endParaRPr lang="en-US" dirty="0"/>
          </a:p>
        </p:txBody>
      </p:sp>
      <p:sp>
        <p:nvSpPr>
          <p:cNvPr id="5" name="Up Arrow 4"/>
          <p:cNvSpPr/>
          <p:nvPr/>
        </p:nvSpPr>
        <p:spPr>
          <a:xfrm>
            <a:off x="3923928" y="1556792"/>
            <a:ext cx="216024" cy="5040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txBox="1">
            <a:spLocks/>
          </p:cNvSpPr>
          <p:nvPr/>
        </p:nvSpPr>
        <p:spPr>
          <a:xfrm>
            <a:off x="4860032" y="1628800"/>
            <a:ext cx="3538736" cy="4104456"/>
          </a:xfrm>
          <a:prstGeom prst="rect">
            <a:avLst/>
          </a:prstGeom>
        </p:spPr>
        <p:txBody>
          <a:bodyPr vert="horz" lIns="91440" tIns="45720" rIns="91440" bIns="45720" rtlCol="0">
            <a:normAutofit/>
          </a:bodyPr>
          <a:lstStyle/>
          <a:p>
            <a:pPr>
              <a:buFont typeface="Arial" pitchFamily="34" charset="0"/>
              <a:buChar char="•"/>
            </a:pPr>
            <a:r>
              <a:rPr lang="sr-Latn-RS" sz="1600" dirty="0" smtClean="0"/>
              <a:t>     </a:t>
            </a:r>
            <a:r>
              <a:rPr lang="sr-Latn-RS" sz="1600" dirty="0" smtClean="0">
                <a:latin typeface="Arial" pitchFamily="34" charset="0"/>
                <a:cs typeface="Arial" pitchFamily="34" charset="0"/>
              </a:rPr>
              <a:t>Drugs </a:t>
            </a:r>
            <a:r>
              <a:rPr lang="en-US" sz="1600" dirty="0" smtClean="0">
                <a:latin typeface="Arial" pitchFamily="34" charset="0"/>
                <a:cs typeface="Arial" pitchFamily="34" charset="0"/>
              </a:rPr>
              <a:t>that </a:t>
            </a:r>
            <a:r>
              <a:rPr lang="sr-Latn-RS" sz="1600" u="sng" dirty="0" smtClean="0">
                <a:solidFill>
                  <a:srgbClr val="FF0000"/>
                </a:solidFill>
                <a:latin typeface="Arial" pitchFamily="34" charset="0"/>
                <a:cs typeface="Arial" pitchFamily="34" charset="0"/>
              </a:rPr>
              <a:t>reduce </a:t>
            </a:r>
            <a:r>
              <a:rPr lang="en-US" sz="1600" dirty="0" smtClean="0">
                <a:latin typeface="Arial" pitchFamily="34" charset="0"/>
                <a:cs typeface="Arial" pitchFamily="34" charset="0"/>
              </a:rPr>
              <a:t>the effect of </a:t>
            </a:r>
            <a:r>
              <a:rPr lang="en-US" sz="1600" dirty="0" err="1" smtClean="0">
                <a:latin typeface="Arial" pitchFamily="34" charset="0"/>
                <a:cs typeface="Arial" pitchFamily="34" charset="0"/>
              </a:rPr>
              <a:t>acenocoumarol</a:t>
            </a:r>
            <a:r>
              <a:rPr lang="en-US" sz="1600" dirty="0" smtClean="0">
                <a:latin typeface="Arial" pitchFamily="34" charset="0"/>
                <a:cs typeface="Arial" pitchFamily="34" charset="0"/>
              </a:rPr>
              <a:t>:</a:t>
            </a:r>
            <a:endParaRPr lang="sr-Latn-RS" sz="1600" dirty="0" smtClean="0">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RS" sz="1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lvl="0" indent="-342900">
              <a:spcBef>
                <a:spcPct val="20000"/>
              </a:spcBef>
              <a:buFont typeface="Arial" pitchFamily="34" charset="0"/>
              <a:buChar char="•"/>
              <a:defRPr/>
            </a:pPr>
            <a:r>
              <a:rPr lang="en-US" sz="1600" dirty="0" err="1" smtClean="0">
                <a:latin typeface="Arial" pitchFamily="34" charset="0"/>
                <a:cs typeface="Arial" pitchFamily="34" charset="0"/>
              </a:rPr>
              <a:t>ritonavir</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indinavir</a:t>
            </a:r>
            <a:endParaRPr lang="sr-Latn-RS" sz="1600" dirty="0" smtClean="0">
              <a:latin typeface="Arial" pitchFamily="34" charset="0"/>
              <a:cs typeface="Arial" pitchFamily="34" charset="0"/>
            </a:endParaRPr>
          </a:p>
          <a:p>
            <a:pPr marL="342900" lvl="0" indent="-342900">
              <a:spcBef>
                <a:spcPct val="20000"/>
              </a:spcBef>
              <a:buFont typeface="Arial" pitchFamily="34" charset="0"/>
              <a:buChar char="•"/>
              <a:defRPr/>
            </a:pPr>
            <a:r>
              <a:rPr lang="en-US" sz="1600" dirty="0" err="1" smtClean="0">
                <a:latin typeface="Arial" pitchFamily="34" charset="0"/>
                <a:cs typeface="Arial" pitchFamily="34" charset="0"/>
              </a:rPr>
              <a:t>phenobarbitone</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carbamazepine</a:t>
            </a:r>
            <a:endParaRPr lang="sr-Latn-RS" sz="1600" dirty="0" smtClean="0">
              <a:latin typeface="Arial" pitchFamily="34" charset="0"/>
              <a:cs typeface="Arial" pitchFamily="34" charset="0"/>
            </a:endParaRPr>
          </a:p>
          <a:p>
            <a:pPr marL="342900" lvl="0" indent="-342900">
              <a:spcBef>
                <a:spcPct val="20000"/>
              </a:spcBef>
              <a:buFont typeface="Arial" pitchFamily="34" charset="0"/>
              <a:buChar char="•"/>
              <a:defRPr/>
            </a:pPr>
            <a:r>
              <a:rPr lang="en-US" sz="1600" i="1" dirty="0" smtClean="0">
                <a:latin typeface="Arial" pitchFamily="34" charset="0"/>
                <a:cs typeface="Arial" pitchFamily="34" charset="0"/>
              </a:rPr>
              <a:t>St. John's </a:t>
            </a:r>
            <a:r>
              <a:rPr lang="en-US" sz="1600" i="1" dirty="0" err="1" smtClean="0">
                <a:latin typeface="Arial" pitchFamily="34" charset="0"/>
                <a:cs typeface="Arial" pitchFamily="34" charset="0"/>
              </a:rPr>
              <a:t>wort</a:t>
            </a:r>
            <a:endParaRPr lang="sr-Latn-RS" sz="1600" i="1" dirty="0" smtClean="0">
              <a:latin typeface="Arial" pitchFamily="34" charset="0"/>
              <a:cs typeface="Arial" pitchFamily="34" charset="0"/>
            </a:endParaRPr>
          </a:p>
          <a:p>
            <a:pPr marL="342900" lvl="0" indent="-342900">
              <a:spcBef>
                <a:spcPct val="20000"/>
              </a:spcBef>
              <a:buFont typeface="Arial" pitchFamily="34" charset="0"/>
              <a:buChar char="•"/>
              <a:defRPr/>
            </a:pPr>
            <a:r>
              <a:rPr lang="sr-Latn-RS" sz="1600" dirty="0" smtClean="0">
                <a:latin typeface="Arial" pitchFamily="34" charset="0"/>
                <a:cs typeface="Arial" pitchFamily="34" charset="0"/>
              </a:rPr>
              <a:t>t</a:t>
            </a:r>
            <a:r>
              <a:rPr lang="en-US" sz="1600" dirty="0" err="1" smtClean="0">
                <a:latin typeface="Arial" pitchFamily="34" charset="0"/>
                <a:cs typeface="Arial" pitchFamily="34" charset="0"/>
              </a:rPr>
              <a:t>hiazide</a:t>
            </a:r>
            <a:r>
              <a:rPr lang="en-US" sz="1600" dirty="0" smtClean="0">
                <a:latin typeface="Arial" pitchFamily="34" charset="0"/>
                <a:cs typeface="Arial" pitchFamily="34" charset="0"/>
              </a:rPr>
              <a:t> diuretics</a:t>
            </a:r>
            <a:endParaRPr lang="sr-Latn-RS" sz="1600" dirty="0" smtClean="0">
              <a:latin typeface="Arial" pitchFamily="34" charset="0"/>
              <a:cs typeface="Arial" pitchFamily="34" charset="0"/>
            </a:endParaRPr>
          </a:p>
          <a:p>
            <a:pPr marL="342900" lvl="0" indent="-342900">
              <a:spcBef>
                <a:spcPct val="20000"/>
              </a:spcBef>
              <a:buFont typeface="Arial" pitchFamily="34" charset="0"/>
              <a:buChar char="•"/>
              <a:defRPr/>
            </a:pPr>
            <a:r>
              <a:rPr lang="en-US" sz="1600" dirty="0" err="1" smtClean="0">
                <a:latin typeface="Arial" pitchFamily="34" charset="0"/>
                <a:cs typeface="Arial" pitchFamily="34" charset="0"/>
              </a:rPr>
              <a:t>antineoplastics</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azathioprine</a:t>
            </a:r>
            <a:r>
              <a:rPr lang="en-US" sz="1600" dirty="0" smtClean="0">
                <a:latin typeface="Arial" pitchFamily="34" charset="0"/>
                <a:cs typeface="Arial" pitchFamily="34" charset="0"/>
              </a:rPr>
              <a:t>, 6-mercaptopurine)</a:t>
            </a:r>
            <a:endParaRPr lang="sr-Latn-RS" sz="1600" dirty="0" smtClean="0">
              <a:latin typeface="Arial" pitchFamily="34" charset="0"/>
              <a:cs typeface="Arial" pitchFamily="34" charset="0"/>
            </a:endParaRPr>
          </a:p>
          <a:p>
            <a:pPr marL="342900" lvl="0" indent="-342900">
              <a:spcBef>
                <a:spcPct val="20000"/>
              </a:spcBef>
              <a:buFont typeface="Arial" pitchFamily="34" charset="0"/>
              <a:buChar char="•"/>
              <a:defRPr/>
            </a:pPr>
            <a:r>
              <a:rPr lang="sr-Latn-RS" sz="1600" dirty="0" err="1" smtClean="0">
                <a:latin typeface="Arial" pitchFamily="34" charset="0"/>
                <a:cs typeface="Arial" pitchFamily="34" charset="0"/>
              </a:rPr>
              <a:t>c</a:t>
            </a:r>
            <a:r>
              <a:rPr lang="en-US" sz="1600" dirty="0" err="1" smtClean="0">
                <a:latin typeface="Arial" pitchFamily="34" charset="0"/>
                <a:cs typeface="Arial" pitchFamily="34" charset="0"/>
              </a:rPr>
              <a:t>holestyramine</a:t>
            </a:r>
            <a:endParaRPr lang="sr-Latn-RS" sz="1600" dirty="0" smtClean="0">
              <a:latin typeface="Arial" pitchFamily="34" charset="0"/>
              <a:cs typeface="Arial" pitchFamily="34" charset="0"/>
            </a:endParaRPr>
          </a:p>
          <a:p>
            <a:pPr marL="342900" lvl="0" indent="-342900">
              <a:spcBef>
                <a:spcPct val="20000"/>
              </a:spcBef>
              <a:buFont typeface="Arial" pitchFamily="34" charset="0"/>
              <a:buChar char="•"/>
              <a:defRPr/>
            </a:pPr>
            <a:r>
              <a:rPr lang="en-US" sz="1600" dirty="0" smtClean="0">
                <a:latin typeface="Arial" pitchFamily="34" charset="0"/>
                <a:cs typeface="Arial" pitchFamily="34" charset="0"/>
              </a:rPr>
              <a:t>oral contraceptives (</a:t>
            </a:r>
            <a:r>
              <a:rPr lang="en-US" sz="1600" dirty="0" err="1" smtClean="0">
                <a:latin typeface="Arial" pitchFamily="34" charset="0"/>
                <a:cs typeface="Arial" pitchFamily="34" charset="0"/>
              </a:rPr>
              <a:t>levonorgestrel</a:t>
            </a:r>
            <a:r>
              <a:rPr lang="en-US" sz="1600" dirty="0" smtClean="0">
                <a:latin typeface="Arial" pitchFamily="34" charset="0"/>
                <a:cs typeface="Arial" pitchFamily="34" charset="0"/>
              </a:rPr>
              <a:t> and </a:t>
            </a:r>
            <a:r>
              <a:rPr lang="en-US" sz="1600" dirty="0" err="1" smtClean="0">
                <a:latin typeface="Arial" pitchFamily="34" charset="0"/>
                <a:cs typeface="Arial" pitchFamily="34" charset="0"/>
              </a:rPr>
              <a:t>ethinylestradiol</a:t>
            </a:r>
            <a:r>
              <a:rPr lang="en-US" sz="1600" dirty="0" smtClean="0">
                <a:latin typeface="Arial" pitchFamily="34" charset="0"/>
                <a:cs typeface="Arial" pitchFamily="34" charset="0"/>
              </a:rPr>
              <a:t>)</a:t>
            </a:r>
            <a:endParaRPr lang="sr-Latn-RS" sz="1600" dirty="0" smtClean="0">
              <a:latin typeface="Arial" pitchFamily="34" charset="0"/>
              <a:cs typeface="Arial" pitchFamily="34" charset="0"/>
            </a:endParaRPr>
          </a:p>
          <a:p>
            <a:pPr marL="342900" lvl="0" indent="-342900">
              <a:spcBef>
                <a:spcPct val="20000"/>
              </a:spcBef>
              <a:buFont typeface="Arial" pitchFamily="34" charset="0"/>
              <a:buChar char="•"/>
              <a:defRPr/>
            </a:pPr>
            <a:r>
              <a:rPr lang="en-US" sz="1600" dirty="0" err="1" smtClean="0">
                <a:latin typeface="Arial" pitchFamily="34" charset="0"/>
                <a:cs typeface="Arial" pitchFamily="34" charset="0"/>
              </a:rPr>
              <a:t>rifampicin</a:t>
            </a:r>
            <a:endParaRPr kumimoji="0" lang="en-US" sz="1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RS" sz="1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RS" sz="1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RS" sz="2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2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7" name="Down Arrow 6"/>
          <p:cNvSpPr/>
          <p:nvPr/>
        </p:nvSpPr>
        <p:spPr>
          <a:xfrm>
            <a:off x="8388424" y="1700808"/>
            <a:ext cx="216024" cy="57606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499992" y="5805264"/>
            <a:ext cx="4644008" cy="784830"/>
          </a:xfrm>
          <a:prstGeom prst="rect">
            <a:avLst/>
          </a:prstGeom>
          <a:noFill/>
        </p:spPr>
        <p:txBody>
          <a:bodyPr wrap="square" rtlCol="0">
            <a:spAutoFit/>
          </a:bodyPr>
          <a:lstStyle/>
          <a:p>
            <a:r>
              <a:rPr lang="ru-RU" sz="1500" dirty="0" smtClean="0">
                <a:solidFill>
                  <a:srgbClr val="FF0000"/>
                </a:solidFill>
                <a:latin typeface="Arial" pitchFamily="34" charset="0"/>
                <a:cs typeface="Arial" pitchFamily="34" charset="0"/>
              </a:rPr>
              <a:t>!</a:t>
            </a:r>
            <a:r>
              <a:rPr lang="ru-RU" sz="1500" dirty="0" smtClean="0">
                <a:latin typeface="Arial" pitchFamily="34" charset="0"/>
                <a:cs typeface="Arial" pitchFamily="34" charset="0"/>
              </a:rPr>
              <a:t> </a:t>
            </a:r>
            <a:r>
              <a:rPr lang="en-US" sz="1500" b="1" u="sng" dirty="0" smtClean="0">
                <a:latin typeface="Arial" pitchFamily="34" charset="0"/>
                <a:cs typeface="Arial" pitchFamily="34" charset="0"/>
              </a:rPr>
              <a:t>Avoid </a:t>
            </a:r>
            <a:r>
              <a:rPr lang="en-US" sz="1500" dirty="0" smtClean="0">
                <a:latin typeface="Arial" pitchFamily="34" charset="0"/>
                <a:cs typeface="Arial" pitchFamily="34" charset="0"/>
              </a:rPr>
              <a:t>foods and supplements with anticoagulant/</a:t>
            </a:r>
            <a:r>
              <a:rPr lang="en-US" sz="1500" dirty="0" err="1" smtClean="0">
                <a:latin typeface="Arial" pitchFamily="34" charset="0"/>
                <a:cs typeface="Arial" pitchFamily="34" charset="0"/>
              </a:rPr>
              <a:t>antiplatelet</a:t>
            </a:r>
            <a:r>
              <a:rPr lang="en-US" sz="1500" dirty="0" smtClean="0">
                <a:latin typeface="Arial" pitchFamily="34" charset="0"/>
                <a:cs typeface="Arial" pitchFamily="34" charset="0"/>
              </a:rPr>
              <a:t> effects (garlic, ginger, blueberry, ginkgo </a:t>
            </a:r>
            <a:r>
              <a:rPr lang="en-US" sz="1500" dirty="0" err="1" smtClean="0">
                <a:latin typeface="Arial" pitchFamily="34" charset="0"/>
                <a:cs typeface="Arial" pitchFamily="34" charset="0"/>
              </a:rPr>
              <a:t>biloba</a:t>
            </a:r>
            <a:r>
              <a:rPr lang="en-US" sz="1500" dirty="0" smtClean="0">
                <a:latin typeface="Arial" pitchFamily="34" charset="0"/>
                <a:cs typeface="Arial" pitchFamily="34" charset="0"/>
              </a:rPr>
              <a:t>)</a:t>
            </a:r>
            <a:r>
              <a:rPr lang="ru-RU" sz="1500" dirty="0" smtClean="0">
                <a:solidFill>
                  <a:srgbClr val="FF0000"/>
                </a:solidFill>
                <a:latin typeface="Arial" pitchFamily="34" charset="0"/>
                <a:cs typeface="Arial" pitchFamily="34" charset="0"/>
              </a:rPr>
              <a:t>!</a:t>
            </a:r>
            <a:endParaRPr lang="en-US" sz="1500" dirty="0">
              <a:solidFill>
                <a:srgbClr val="FF0000"/>
              </a:solidFill>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Phenprocoumon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long-acting anticoagulant with a narrow therapeutic range</a:t>
            </a:r>
            <a:endParaRPr lang="sr-Latn-RS" dirty="0" smtClean="0"/>
          </a:p>
          <a:p>
            <a:r>
              <a:rPr lang="en-US" dirty="0" smtClean="0"/>
              <a:t>Indications:</a:t>
            </a:r>
            <a:endParaRPr lang="sr-Latn-RS" dirty="0" smtClean="0"/>
          </a:p>
          <a:p>
            <a:pPr lvl="1"/>
            <a:r>
              <a:rPr lang="en-US" dirty="0" smtClean="0"/>
              <a:t>therapy and prevention of deep vein thrombosis and pulmonary embolism</a:t>
            </a:r>
            <a:endParaRPr lang="sr-Latn-RS" dirty="0" smtClean="0"/>
          </a:p>
          <a:p>
            <a:pPr lvl="1"/>
            <a:r>
              <a:rPr lang="en-US" dirty="0" smtClean="0"/>
              <a:t>prevention of embolism in patients with AF and artificial heart valves</a:t>
            </a:r>
            <a:endParaRPr lang="sr-Latn-RS" dirty="0" smtClean="0"/>
          </a:p>
          <a:p>
            <a:pPr lvl="1"/>
            <a:r>
              <a:rPr lang="en-US" dirty="0" smtClean="0"/>
              <a:t>prevention of stroke, re-infarction or sudden death in patients with acute myocardial infarction</a:t>
            </a:r>
            <a:endParaRPr lang="sr-Latn-RS" dirty="0" smtClean="0"/>
          </a:p>
          <a:p>
            <a:r>
              <a:rPr lang="en-US" dirty="0" smtClean="0"/>
              <a:t>Bioavailability after oral administration almost 100%</a:t>
            </a:r>
            <a:endParaRPr lang="sr-Latn-RS" dirty="0" smtClean="0"/>
          </a:p>
          <a:p>
            <a:r>
              <a:rPr lang="en-US" dirty="0" smtClean="0"/>
              <a:t>Plasma protein binding 99% (albumin)</a:t>
            </a:r>
            <a:endParaRPr lang="sr-Latn-RS" dirty="0" smtClean="0"/>
          </a:p>
          <a:p>
            <a:r>
              <a:rPr lang="en-US" dirty="0" smtClean="0"/>
              <a:t>t</a:t>
            </a:r>
            <a:r>
              <a:rPr lang="en-US" baseline="-25000" dirty="0" smtClean="0"/>
              <a:t>1/2</a:t>
            </a:r>
            <a:r>
              <a:rPr lang="en-US" dirty="0" smtClean="0"/>
              <a:t>=5-6 days</a:t>
            </a:r>
            <a:endParaRPr lang="sr-Latn-RS" dirty="0" smtClean="0"/>
          </a:p>
          <a:p>
            <a:r>
              <a:rPr lang="en-US" dirty="0" smtClean="0"/>
              <a:t>Adverse effects:</a:t>
            </a:r>
            <a:endParaRPr lang="sr-Latn-RS" dirty="0" smtClean="0"/>
          </a:p>
          <a:p>
            <a:pPr lvl="1"/>
            <a:r>
              <a:rPr lang="en-US" dirty="0" smtClean="0"/>
              <a:t>in 5-25% of patients nosebleeds but also life-threatening bleedings (in the brain, GIT, adrenal glands, pleural cavity, pericardium or subdural space)</a:t>
            </a:r>
            <a:endParaRPr lang="sr-Latn-RS" dirty="0" smtClean="0"/>
          </a:p>
          <a:p>
            <a:pPr lvl="1"/>
            <a:r>
              <a:rPr lang="en-US" dirty="0" smtClean="0"/>
              <a:t>headache, nausea, reversible hair loss, purple finger syndrome and allergic rash</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Inhibitors of factor </a:t>
            </a:r>
            <a:r>
              <a:rPr lang="en-US" dirty="0" err="1" smtClean="0"/>
              <a:t>Xa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effective use of </a:t>
            </a:r>
            <a:r>
              <a:rPr lang="en-US" dirty="0" err="1" smtClean="0"/>
              <a:t>warfarin</a:t>
            </a:r>
            <a:r>
              <a:rPr lang="en-US" dirty="0" smtClean="0"/>
              <a:t> to prevent stroke in people with AF is limited by:</a:t>
            </a:r>
            <a:endParaRPr lang="sr-Latn-RS" dirty="0" smtClean="0"/>
          </a:p>
          <a:p>
            <a:pPr lvl="1"/>
            <a:r>
              <a:rPr lang="en-US" dirty="0" smtClean="0"/>
              <a:t>delayed onset of action,</a:t>
            </a:r>
            <a:endParaRPr lang="sr-Latn-RS" dirty="0" smtClean="0"/>
          </a:p>
          <a:p>
            <a:pPr lvl="1"/>
            <a:r>
              <a:rPr lang="en-US" dirty="0" smtClean="0"/>
              <a:t>narrow therapeutic ranges,</a:t>
            </a:r>
            <a:endParaRPr lang="sr-Latn-RS" dirty="0" smtClean="0"/>
          </a:p>
          <a:p>
            <a:pPr lvl="1"/>
            <a:r>
              <a:rPr lang="en-US" dirty="0" smtClean="0"/>
              <a:t>the need for regular INR monitoring and testing,</a:t>
            </a:r>
            <a:endParaRPr lang="sr-Latn-RS" dirty="0" smtClean="0"/>
          </a:p>
          <a:p>
            <a:pPr lvl="1"/>
            <a:r>
              <a:rPr lang="en-US" dirty="0" smtClean="0"/>
              <a:t>numerous drug-drug and drug-food interactions</a:t>
            </a:r>
            <a:endParaRPr lang="sr-Latn-RS" dirty="0" smtClean="0"/>
          </a:p>
          <a:p>
            <a:r>
              <a:rPr lang="en-US" dirty="0" err="1" smtClean="0">
                <a:solidFill>
                  <a:srgbClr val="FF0000"/>
                </a:solidFill>
              </a:rPr>
              <a:t>Rivaroxaban</a:t>
            </a:r>
            <a:r>
              <a:rPr lang="en-US" dirty="0" smtClean="0">
                <a:solidFill>
                  <a:srgbClr val="FF0000"/>
                </a:solidFill>
              </a:rPr>
              <a:t>, </a:t>
            </a:r>
            <a:r>
              <a:rPr lang="en-US" dirty="0" err="1" smtClean="0">
                <a:solidFill>
                  <a:srgbClr val="FF0000"/>
                </a:solidFill>
              </a:rPr>
              <a:t>apixaban</a:t>
            </a:r>
            <a:r>
              <a:rPr lang="en-US" dirty="0" smtClean="0">
                <a:solidFill>
                  <a:srgbClr val="FF0000"/>
                </a:solidFill>
              </a:rPr>
              <a:t>, </a:t>
            </a:r>
            <a:r>
              <a:rPr lang="en-US" dirty="0" err="1" smtClean="0">
                <a:solidFill>
                  <a:srgbClr val="FF0000"/>
                </a:solidFill>
              </a:rPr>
              <a:t>edoxaban</a:t>
            </a:r>
            <a:r>
              <a:rPr lang="en-US" dirty="0" smtClean="0"/>
              <a:t> – </a:t>
            </a:r>
            <a:r>
              <a:rPr lang="en-US" u="sng" dirty="0" smtClean="0"/>
              <a:t>new oral anticoagulants </a:t>
            </a:r>
            <a:r>
              <a:rPr lang="en-US" dirty="0" smtClean="0"/>
              <a:t>that inhibit factor </a:t>
            </a:r>
            <a:r>
              <a:rPr lang="en-US" dirty="0" err="1" smtClean="0"/>
              <a:t>Xa</a:t>
            </a:r>
            <a:r>
              <a:rPr lang="en-US" dirty="0" smtClean="0"/>
              <a:t>, a key protein in the coagulation cascade, and prevent thrombus formation.</a:t>
            </a:r>
            <a:endParaRPr lang="sr-Latn-RS" dirty="0" smtClean="0"/>
          </a:p>
          <a:p>
            <a:r>
              <a:rPr lang="en-US" u="sng" dirty="0" smtClean="0"/>
              <a:t>Advantages</a:t>
            </a:r>
            <a:r>
              <a:rPr lang="en-US" dirty="0" smtClean="0"/>
              <a:t>:</a:t>
            </a:r>
            <a:endParaRPr lang="sr-Latn-RS" dirty="0" smtClean="0"/>
          </a:p>
          <a:p>
            <a:pPr lvl="1"/>
            <a:r>
              <a:rPr lang="en-US" dirty="0" smtClean="0"/>
              <a:t>dosing once a day</a:t>
            </a:r>
            <a:endParaRPr lang="sr-Latn-RS" dirty="0" smtClean="0"/>
          </a:p>
          <a:p>
            <a:pPr lvl="1"/>
            <a:r>
              <a:rPr lang="en-US" dirty="0" smtClean="0"/>
              <a:t>significant reduction of GIT bleeding</a:t>
            </a:r>
            <a:endParaRPr lang="sr-Latn-RS" dirty="0" smtClean="0"/>
          </a:p>
          <a:p>
            <a:pPr lvl="1"/>
            <a:r>
              <a:rPr lang="en-US" dirty="0" smtClean="0"/>
              <a:t>better compliance</a:t>
            </a:r>
            <a:endParaRPr lang="sr-Latn-RS" dirty="0" smtClean="0"/>
          </a:p>
          <a:p>
            <a:pPr lvl="1"/>
            <a:r>
              <a:rPr lang="en-US" dirty="0" smtClean="0"/>
              <a:t>they do not require monitoring of coagulation tests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Rivaroxaban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 competitively inhibits free factor </a:t>
            </a:r>
            <a:r>
              <a:rPr lang="en-US" dirty="0" err="1" smtClean="0"/>
              <a:t>Xa</a:t>
            </a:r>
            <a:r>
              <a:rPr lang="en-US" dirty="0" smtClean="0"/>
              <a:t> and thrombus-bound factor </a:t>
            </a:r>
            <a:r>
              <a:rPr lang="en-US" dirty="0" err="1" smtClean="0"/>
              <a:t>Xa</a:t>
            </a:r>
            <a:r>
              <a:rPr lang="en-US" dirty="0" smtClean="0"/>
              <a:t>.</a:t>
            </a:r>
            <a:endParaRPr lang="sr-Latn-RS" dirty="0" smtClean="0"/>
          </a:p>
          <a:p>
            <a:r>
              <a:rPr lang="en-US" dirty="0" smtClean="0"/>
              <a:t>Factor </a:t>
            </a:r>
            <a:r>
              <a:rPr lang="en-US" dirty="0" err="1" smtClean="0"/>
              <a:t>Xa</a:t>
            </a:r>
            <a:r>
              <a:rPr lang="en-US" dirty="0" smtClean="0"/>
              <a:t> is normally required to activate </a:t>
            </a:r>
            <a:r>
              <a:rPr lang="en-US" dirty="0" err="1" smtClean="0"/>
              <a:t>prothrombin</a:t>
            </a:r>
            <a:r>
              <a:rPr lang="en-US" dirty="0" smtClean="0"/>
              <a:t> (factor II) into thrombin (factor </a:t>
            </a:r>
            <a:r>
              <a:rPr lang="en-US" dirty="0" err="1" smtClean="0"/>
              <a:t>IIa</a:t>
            </a:r>
            <a:r>
              <a:rPr lang="en-US" dirty="0" smtClean="0"/>
              <a:t>). Thrombin is a serine protease that is required to activate fibrinogen into fibrin.</a:t>
            </a:r>
            <a:endParaRPr lang="sr-Latn-RS" dirty="0" smtClean="0"/>
          </a:p>
          <a:p>
            <a:r>
              <a:rPr lang="en-US" dirty="0" smtClean="0"/>
              <a:t>Indications:</a:t>
            </a:r>
            <a:endParaRPr lang="sr-Latn-RS" dirty="0" smtClean="0"/>
          </a:p>
          <a:p>
            <a:pPr lvl="1"/>
            <a:r>
              <a:rPr lang="en-US" dirty="0" smtClean="0"/>
              <a:t>prevention of venous </a:t>
            </a:r>
            <a:r>
              <a:rPr lang="en-US" dirty="0" err="1" smtClean="0"/>
              <a:t>thromboembolic</a:t>
            </a:r>
            <a:r>
              <a:rPr lang="en-US" dirty="0" smtClean="0"/>
              <a:t> events (VTE) in patients who have undergone total knee or hip replacement surgery;</a:t>
            </a:r>
            <a:endParaRPr lang="sr-Latn-RS" dirty="0" smtClean="0"/>
          </a:p>
          <a:p>
            <a:pPr lvl="1"/>
            <a:r>
              <a:rPr lang="en-US" dirty="0" smtClean="0"/>
              <a:t>prevention of stroke and systemic embolism in patients with </a:t>
            </a:r>
            <a:r>
              <a:rPr lang="en-US" dirty="0" err="1" smtClean="0"/>
              <a:t>nonvalvular</a:t>
            </a:r>
            <a:r>
              <a:rPr lang="en-US" dirty="0" smtClean="0"/>
              <a:t> AF</a:t>
            </a:r>
            <a:endParaRPr lang="sr-Latn-RS" dirty="0" smtClean="0"/>
          </a:p>
          <a:p>
            <a:pPr lvl="1"/>
            <a:r>
              <a:rPr lang="en-US" dirty="0" smtClean="0"/>
              <a:t>;treatment of deep vein thrombosis and pulmonary embolism;</a:t>
            </a:r>
            <a:endParaRPr lang="sr-Latn-RS" dirty="0" smtClean="0"/>
          </a:p>
          <a:p>
            <a:pPr lvl="1"/>
            <a:r>
              <a:rPr lang="en-US" dirty="0" smtClean="0"/>
              <a:t>in combination with aspirin, to reduce the risk of major cardiovascular events in patients with chronic coronary artery disease or peripheral artery disease</a:t>
            </a:r>
            <a:endParaRPr lang="sr-Latn-RS" dirty="0" smtClean="0"/>
          </a:p>
          <a:p>
            <a:pPr lvl="1"/>
            <a:r>
              <a:rPr lang="en-US" dirty="0" smtClean="0"/>
              <a:t>treatment and prevention of VTE in pediatric patients (birth to 18 years) and for </a:t>
            </a:r>
            <a:r>
              <a:rPr lang="en-US" dirty="0" err="1" smtClean="0"/>
              <a:t>thromboprophylaxis</a:t>
            </a:r>
            <a:r>
              <a:rPr lang="en-US" dirty="0" smtClean="0"/>
              <a:t> in pediatric patients ≥2 years with congenital heart disease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Rivaroxaban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Contraindications:</a:t>
            </a:r>
            <a:endParaRPr lang="sr-Latn-RS" dirty="0" smtClean="0"/>
          </a:p>
          <a:p>
            <a:pPr lvl="1"/>
            <a:r>
              <a:rPr lang="en-US" dirty="0" smtClean="0"/>
              <a:t>severe renal insufficiency (&lt;30 ml/min)</a:t>
            </a:r>
            <a:endParaRPr lang="sr-Latn-RS" dirty="0" smtClean="0"/>
          </a:p>
          <a:p>
            <a:pPr lvl="1"/>
            <a:r>
              <a:rPr lang="en-US" dirty="0" smtClean="0"/>
              <a:t>current bleeding</a:t>
            </a:r>
            <a:endParaRPr lang="sr-Latn-RS" dirty="0" smtClean="0"/>
          </a:p>
          <a:p>
            <a:pPr lvl="1"/>
            <a:r>
              <a:rPr lang="en-US" dirty="0" err="1" smtClean="0"/>
              <a:t>antiphospholipid</a:t>
            </a:r>
            <a:r>
              <a:rPr lang="en-US" dirty="0" smtClean="0"/>
              <a:t> syndrome</a:t>
            </a:r>
            <a:endParaRPr lang="sr-Latn-RS" dirty="0" smtClean="0"/>
          </a:p>
          <a:p>
            <a:pPr lvl="1"/>
            <a:r>
              <a:rPr lang="en-US" dirty="0" smtClean="0"/>
              <a:t>Pregnancy</a:t>
            </a:r>
            <a:endParaRPr lang="sr-Latn-RS" dirty="0" smtClean="0"/>
          </a:p>
          <a:p>
            <a:r>
              <a:rPr lang="en-US" dirty="0" smtClean="0"/>
              <a:t>Adverse effects:</a:t>
            </a:r>
            <a:endParaRPr lang="sr-Latn-RS" dirty="0" smtClean="0"/>
          </a:p>
          <a:p>
            <a:pPr lvl="1"/>
            <a:r>
              <a:rPr lang="en-US" dirty="0" smtClean="0"/>
              <a:t>bleeding, bowel or bladder dysfunction, headache, chest pain, swelling, dizziness</a:t>
            </a:r>
            <a:endParaRPr lang="sr-Latn-RS" dirty="0" smtClean="0"/>
          </a:p>
          <a:p>
            <a:r>
              <a:rPr lang="en-US" dirty="0" smtClean="0"/>
              <a:t>Treat </a:t>
            </a:r>
            <a:r>
              <a:rPr lang="en-US" u="sng" dirty="0" smtClean="0"/>
              <a:t>overdose</a:t>
            </a:r>
            <a:r>
              <a:rPr lang="en-US" dirty="0" smtClean="0"/>
              <a:t> with activated charcoal and supportive measures (mechanical compression and hemodynamic support). If bleeding is not controlled, the following </a:t>
            </a:r>
            <a:r>
              <a:rPr lang="en-US" dirty="0" err="1" smtClean="0"/>
              <a:t>procoagulants</a:t>
            </a:r>
            <a:r>
              <a:rPr lang="en-US" dirty="0" smtClean="0"/>
              <a:t> can be used:</a:t>
            </a:r>
            <a:endParaRPr lang="sr-Latn-RS" dirty="0" smtClean="0"/>
          </a:p>
          <a:p>
            <a:pPr lvl="1"/>
            <a:r>
              <a:rPr lang="en-US" dirty="0" smtClean="0"/>
              <a:t>concentrate of activated </a:t>
            </a:r>
            <a:r>
              <a:rPr lang="en-US" dirty="0" err="1" smtClean="0"/>
              <a:t>prothrombin</a:t>
            </a:r>
            <a:r>
              <a:rPr lang="en-US" dirty="0" smtClean="0"/>
              <a:t> complex</a:t>
            </a:r>
            <a:endParaRPr lang="sr-Latn-RS" dirty="0" smtClean="0"/>
          </a:p>
          <a:p>
            <a:pPr lvl="1"/>
            <a:r>
              <a:rPr lang="en-US" dirty="0" err="1" smtClean="0"/>
              <a:t>prothrombin</a:t>
            </a:r>
            <a:r>
              <a:rPr lang="en-US" dirty="0" smtClean="0"/>
              <a:t> complex concentrate</a:t>
            </a:r>
            <a:endParaRPr lang="sr-Latn-RS" dirty="0" smtClean="0"/>
          </a:p>
          <a:p>
            <a:pPr lvl="1"/>
            <a:r>
              <a:rPr lang="en-US" dirty="0" smtClean="0"/>
              <a:t>recombinant factor </a:t>
            </a:r>
            <a:r>
              <a:rPr lang="en-US" dirty="0" err="1" smtClean="0"/>
              <a:t>VIIa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Atrial</a:t>
            </a:r>
            <a:r>
              <a:rPr lang="en-US" dirty="0" smtClean="0"/>
              <a:t> Fibrillation (AF) Therapy</a:t>
            </a:r>
            <a:endParaRPr lang="en-US" dirty="0"/>
          </a:p>
        </p:txBody>
      </p:sp>
      <p:sp>
        <p:nvSpPr>
          <p:cNvPr id="3" name="Content Placeholder 2"/>
          <p:cNvSpPr>
            <a:spLocks noGrp="1"/>
          </p:cNvSpPr>
          <p:nvPr>
            <p:ph idx="1"/>
          </p:nvPr>
        </p:nvSpPr>
        <p:spPr/>
        <p:txBody>
          <a:bodyPr>
            <a:normAutofit lnSpcReduction="10000"/>
          </a:bodyPr>
          <a:lstStyle/>
          <a:p>
            <a:r>
              <a:rPr lang="en-US" dirty="0" smtClean="0"/>
              <a:t>The choice of therapy is influenced by </a:t>
            </a:r>
            <a:r>
              <a:rPr lang="en-US" dirty="0" err="1" smtClean="0"/>
              <a:t>comorbidities</a:t>
            </a:r>
            <a:r>
              <a:rPr lang="en-US" dirty="0" smtClean="0"/>
              <a:t>, because they affect the severity of the arrhythmia itself and the subjective tolerance of the resulting rhythm disorder.</a:t>
            </a:r>
            <a:endParaRPr lang="sr-Latn-RS" dirty="0" smtClean="0"/>
          </a:p>
          <a:p>
            <a:r>
              <a:rPr lang="en-US" dirty="0" smtClean="0"/>
              <a:t>The goal is to choose a therapy that will lead to improvement of subjective complaints and prevention of complications, such as stroke.</a:t>
            </a:r>
            <a:endParaRPr lang="sr-Latn-RS" dirty="0" smtClean="0"/>
          </a:p>
          <a:p>
            <a:r>
              <a:rPr lang="en-US" dirty="0" smtClean="0"/>
              <a:t>If AF is new or of short duration, the goal is to establish and maintain sinus rhythm.</a:t>
            </a:r>
            <a:endParaRPr lang="sr-Latn-RS" dirty="0" smtClean="0"/>
          </a:p>
          <a:p>
            <a:r>
              <a:rPr lang="en-US" dirty="0" smtClean="0"/>
              <a:t>AF therapy involves the use of </a:t>
            </a:r>
            <a:r>
              <a:rPr lang="en-US" u="sng" dirty="0" err="1" smtClean="0"/>
              <a:t>antiarrhythmics</a:t>
            </a:r>
            <a:r>
              <a:rPr lang="en-US" dirty="0" smtClean="0"/>
              <a:t>, and </a:t>
            </a:r>
            <a:r>
              <a:rPr lang="en-US" u="sng" dirty="0" smtClean="0"/>
              <a:t>anticoagulant therapy </a:t>
            </a:r>
            <a:r>
              <a:rPr lang="en-US" dirty="0" smtClean="0"/>
              <a:t>is used to prevent complications.</a:t>
            </a:r>
            <a:endParaRPr lang="sr-Latn-RS" dirty="0" smtClean="0"/>
          </a:p>
          <a:p>
            <a:r>
              <a:rPr lang="en-US" dirty="0" smtClean="0"/>
              <a:t>The choice of </a:t>
            </a:r>
            <a:r>
              <a:rPr lang="en-US" dirty="0" err="1" smtClean="0"/>
              <a:t>antiarrhythmic</a:t>
            </a:r>
            <a:r>
              <a:rPr lang="en-US" dirty="0" smtClean="0"/>
              <a:t> depends on many factors:</a:t>
            </a:r>
            <a:endParaRPr lang="sr-Latn-RS" dirty="0" smtClean="0"/>
          </a:p>
          <a:p>
            <a:pPr lvl="1"/>
            <a:r>
              <a:rPr lang="en-US" dirty="0" smtClean="0"/>
              <a:t>gender, age, symptom severity, and underlying cardiovascular or other chronic disease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Apixaban</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Apixaban</a:t>
            </a:r>
            <a:r>
              <a:rPr lang="en-US" dirty="0" smtClean="0"/>
              <a:t> selectively inhibits factor </a:t>
            </a:r>
            <a:r>
              <a:rPr lang="en-US" dirty="0" err="1" smtClean="0"/>
              <a:t>Xa</a:t>
            </a:r>
            <a:r>
              <a:rPr lang="en-US" dirty="0" smtClean="0"/>
              <a:t> in its free and bound form, independently of </a:t>
            </a:r>
            <a:r>
              <a:rPr lang="en-US" dirty="0" err="1" smtClean="0"/>
              <a:t>antithrombin</a:t>
            </a:r>
            <a:r>
              <a:rPr lang="en-US" dirty="0" smtClean="0"/>
              <a:t> III. It also inhibits </a:t>
            </a:r>
            <a:r>
              <a:rPr lang="en-US" dirty="0" err="1" smtClean="0"/>
              <a:t>prothrombinase</a:t>
            </a:r>
            <a:r>
              <a:rPr lang="en-US" dirty="0" smtClean="0"/>
              <a:t>.</a:t>
            </a:r>
            <a:endParaRPr lang="sr-Latn-RS" dirty="0" smtClean="0"/>
          </a:p>
          <a:p>
            <a:r>
              <a:rPr lang="en-US" dirty="0" smtClean="0"/>
              <a:t>Safety precautions:</a:t>
            </a:r>
            <a:endParaRPr lang="sr-Latn-RS" dirty="0" smtClean="0"/>
          </a:p>
          <a:p>
            <a:pPr lvl="1"/>
            <a:r>
              <a:rPr lang="en-US" dirty="0" smtClean="0"/>
              <a:t>severe uncontrolled hypertension, people older than 75 years, severe renal insufficiency, dialysis patients, hepatic insufficiency, patients with artificial valves, the risk of bleeding increased with the simultaneous use of SSRI and SNRI antidepressants, NSAIDs including acetylsalicylic acid, as well as </a:t>
            </a:r>
            <a:r>
              <a:rPr lang="en-US" dirty="0" err="1" smtClean="0"/>
              <a:t>antiplatelet</a:t>
            </a:r>
            <a:r>
              <a:rPr lang="en-US" dirty="0" smtClean="0"/>
              <a:t> drugs</a:t>
            </a:r>
            <a:endParaRPr lang="sr-Latn-RS" dirty="0" smtClean="0"/>
          </a:p>
          <a:p>
            <a:pPr lvl="1"/>
            <a:r>
              <a:rPr lang="en-US" dirty="0" smtClean="0"/>
              <a:t>spinal/epidural anesthesia or puncture: there is a risk of developing an epidural or spinal hematoma that can cause long-term or permanent paralysis. Postoperative use of an indwelling epidural catheter or simultaneous use of drugs affecting </a:t>
            </a:r>
            <a:r>
              <a:rPr lang="en-US" dirty="0" err="1" smtClean="0"/>
              <a:t>hemostasis</a:t>
            </a:r>
            <a:r>
              <a:rPr lang="en-US" dirty="0" smtClean="0"/>
              <a:t> may increase the risk of the above events. Indwelling epidural or </a:t>
            </a:r>
            <a:r>
              <a:rPr lang="en-US" dirty="0" err="1" smtClean="0"/>
              <a:t>intrathecal</a:t>
            </a:r>
            <a:r>
              <a:rPr lang="en-US" dirty="0" smtClean="0"/>
              <a:t> catheters must be removed at least 5 hours before the first dose of </a:t>
            </a:r>
            <a:r>
              <a:rPr lang="en-US" dirty="0" err="1" smtClean="0"/>
              <a:t>apixaban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Apixaban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Interactions:</a:t>
            </a:r>
            <a:endParaRPr lang="sr-Latn-RS" dirty="0" smtClean="0"/>
          </a:p>
          <a:p>
            <a:pPr lvl="1"/>
            <a:r>
              <a:rPr lang="en-US" dirty="0" smtClean="0"/>
              <a:t>the use of </a:t>
            </a:r>
            <a:r>
              <a:rPr lang="en-US" dirty="0" err="1" smtClean="0"/>
              <a:t>apixaban</a:t>
            </a:r>
            <a:r>
              <a:rPr lang="en-US" dirty="0" smtClean="0"/>
              <a:t> is not recommended in patients who simultaneously receive strong </a:t>
            </a:r>
            <a:r>
              <a:rPr lang="en-US" u="sng" dirty="0" smtClean="0"/>
              <a:t>inhibitors</a:t>
            </a:r>
            <a:r>
              <a:rPr lang="en-US" dirty="0" smtClean="0"/>
              <a:t> of CYP3A4 and P-glycoprotein (</a:t>
            </a:r>
            <a:r>
              <a:rPr lang="en-US" dirty="0" err="1" smtClean="0"/>
              <a:t>antimycotics</a:t>
            </a:r>
            <a:r>
              <a:rPr lang="en-US" dirty="0" smtClean="0"/>
              <a:t> - </a:t>
            </a:r>
            <a:r>
              <a:rPr lang="en-US" dirty="0" err="1" smtClean="0"/>
              <a:t>ketoconazole</a:t>
            </a:r>
            <a:r>
              <a:rPr lang="en-US" dirty="0" smtClean="0"/>
              <a:t>, </a:t>
            </a:r>
            <a:r>
              <a:rPr lang="en-US" dirty="0" err="1" smtClean="0"/>
              <a:t>itraconazole</a:t>
            </a:r>
            <a:r>
              <a:rPr lang="en-US" dirty="0" smtClean="0"/>
              <a:t>, </a:t>
            </a:r>
            <a:r>
              <a:rPr lang="en-US" dirty="0" err="1" smtClean="0"/>
              <a:t>voriconazole</a:t>
            </a:r>
            <a:r>
              <a:rPr lang="en-US" dirty="0" smtClean="0"/>
              <a:t>, </a:t>
            </a:r>
            <a:r>
              <a:rPr lang="en-US" dirty="0" err="1" smtClean="0"/>
              <a:t>posaconazole</a:t>
            </a:r>
            <a:r>
              <a:rPr lang="en-US" dirty="0" smtClean="0"/>
              <a:t>, and HIV protease inhibitors - </a:t>
            </a:r>
            <a:r>
              <a:rPr lang="en-US" dirty="0" err="1" smtClean="0"/>
              <a:t>ritonavir</a:t>
            </a:r>
            <a:r>
              <a:rPr lang="en-US" dirty="0" smtClean="0"/>
              <a:t>) due to the risk of bleeding</a:t>
            </a:r>
            <a:endParaRPr lang="sr-Latn-RS" dirty="0" smtClean="0"/>
          </a:p>
          <a:p>
            <a:pPr lvl="1"/>
            <a:r>
              <a:rPr lang="en-US" dirty="0" smtClean="0"/>
              <a:t>the use of </a:t>
            </a:r>
            <a:r>
              <a:rPr lang="en-US" dirty="0" err="1" smtClean="0"/>
              <a:t>apixaban</a:t>
            </a:r>
            <a:r>
              <a:rPr lang="en-US" dirty="0" smtClean="0"/>
              <a:t> is not recommended in patients who simultaneously receive strong </a:t>
            </a:r>
            <a:r>
              <a:rPr lang="en-US" u="sng" dirty="0" smtClean="0"/>
              <a:t>inducers</a:t>
            </a:r>
            <a:r>
              <a:rPr lang="en-US" dirty="0" smtClean="0"/>
              <a:t> of CYP3A4 and P-glycoprotein (</a:t>
            </a:r>
            <a:r>
              <a:rPr lang="en-US" dirty="0" err="1" smtClean="0"/>
              <a:t>rifampicin</a:t>
            </a:r>
            <a:r>
              <a:rPr lang="en-US" dirty="0" smtClean="0"/>
              <a:t>, </a:t>
            </a:r>
            <a:r>
              <a:rPr lang="en-US" dirty="0" err="1" smtClean="0"/>
              <a:t>phenytoin</a:t>
            </a:r>
            <a:r>
              <a:rPr lang="en-US" dirty="0" smtClean="0"/>
              <a:t>, </a:t>
            </a:r>
            <a:r>
              <a:rPr lang="en-US" dirty="0" err="1" smtClean="0"/>
              <a:t>carbamazepine</a:t>
            </a:r>
            <a:r>
              <a:rPr lang="en-US" dirty="0" smtClean="0"/>
              <a:t>, </a:t>
            </a:r>
            <a:r>
              <a:rPr lang="en-US" dirty="0" err="1" smtClean="0"/>
              <a:t>phenobarbital</a:t>
            </a:r>
            <a:r>
              <a:rPr lang="en-US" dirty="0" smtClean="0"/>
              <a:t>, </a:t>
            </a:r>
            <a:r>
              <a:rPr lang="en-US" i="1" dirty="0" smtClean="0"/>
              <a:t>St. John's </a:t>
            </a:r>
            <a:r>
              <a:rPr lang="en-US" i="1" dirty="0" err="1" smtClean="0"/>
              <a:t>wort</a:t>
            </a:r>
            <a:r>
              <a:rPr lang="en-US" dirty="0" smtClean="0"/>
              <a:t>) due to reduced effectiveness of </a:t>
            </a:r>
            <a:r>
              <a:rPr lang="en-US" dirty="0" err="1" smtClean="0"/>
              <a:t>apixaban</a:t>
            </a:r>
            <a:endParaRPr lang="sr-Latn-RS" dirty="0" smtClean="0"/>
          </a:p>
          <a:p>
            <a:r>
              <a:rPr lang="en-US" dirty="0" smtClean="0"/>
              <a:t>Adverse effects:</a:t>
            </a:r>
            <a:endParaRPr lang="sr-Latn-RS" dirty="0" smtClean="0"/>
          </a:p>
          <a:p>
            <a:pPr lvl="1"/>
            <a:r>
              <a:rPr lang="en-US" dirty="0" smtClean="0"/>
              <a:t>common: anemia, thrombocytopenia, bleeding, nausea, increase in GGT, AST, skin rash, bruising, </a:t>
            </a:r>
            <a:r>
              <a:rPr lang="en-US" dirty="0" err="1" smtClean="0"/>
              <a:t>hematuria</a:t>
            </a:r>
            <a:r>
              <a:rPr lang="en-US" dirty="0" smtClean="0"/>
              <a:t>, hypotension</a:t>
            </a:r>
            <a:endParaRPr lang="sr-Latn-RS" dirty="0" smtClean="0"/>
          </a:p>
          <a:p>
            <a:pPr lvl="1"/>
            <a:r>
              <a:rPr lang="en-US" dirty="0" smtClean="0"/>
              <a:t>rare: retroperitoneal bleeding, bleeding from the rectum, gums, brain, allergic edema, anaphylaxis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Edoxaban</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Edoxaban</a:t>
            </a:r>
            <a:r>
              <a:rPr lang="en-US" dirty="0" smtClean="0"/>
              <a:t> is a selective inhibitor of factor </a:t>
            </a:r>
            <a:r>
              <a:rPr lang="en-US" dirty="0" err="1" smtClean="0"/>
              <a:t>Xa</a:t>
            </a:r>
            <a:r>
              <a:rPr lang="en-US" dirty="0" smtClean="0"/>
              <a:t>, a serine </a:t>
            </a:r>
            <a:r>
              <a:rPr lang="en-US" dirty="0" err="1" smtClean="0"/>
              <a:t>endopeptidase</a:t>
            </a:r>
            <a:r>
              <a:rPr lang="en-US" dirty="0" smtClean="0"/>
              <a:t> required for the conversion of </a:t>
            </a:r>
            <a:r>
              <a:rPr lang="en-US" dirty="0" err="1" smtClean="0"/>
              <a:t>prothrombin</a:t>
            </a:r>
            <a:r>
              <a:rPr lang="en-US" dirty="0" smtClean="0"/>
              <a:t> to thrombin.</a:t>
            </a:r>
            <a:endParaRPr lang="sr-Latn-RS" dirty="0" smtClean="0"/>
          </a:p>
          <a:p>
            <a:r>
              <a:rPr lang="en-US" dirty="0" smtClean="0"/>
              <a:t>Indications:</a:t>
            </a:r>
            <a:endParaRPr lang="sr-Latn-RS" dirty="0" smtClean="0"/>
          </a:p>
          <a:p>
            <a:pPr lvl="1"/>
            <a:r>
              <a:rPr lang="en-US" dirty="0" smtClean="0"/>
              <a:t>reducing the risk of stroke and systemic embolism in patients with non-</a:t>
            </a:r>
            <a:r>
              <a:rPr lang="en-US" dirty="0" err="1" smtClean="0"/>
              <a:t>valvular</a:t>
            </a:r>
            <a:r>
              <a:rPr lang="en-US" dirty="0" smtClean="0"/>
              <a:t> AF, with one or more risk factors (congestive heart failure, age ≥ 75 years, diabetes mellitus, stroke or transient ischemic attack in history)</a:t>
            </a:r>
            <a:endParaRPr lang="sr-Latn-RS" dirty="0" smtClean="0"/>
          </a:p>
          <a:p>
            <a:pPr lvl="1"/>
            <a:r>
              <a:rPr lang="en-US" dirty="0" smtClean="0"/>
              <a:t>treatment of deep vein thrombosis and pulmonary embolism after 5-10 days of initial </a:t>
            </a:r>
            <a:r>
              <a:rPr lang="en-US" dirty="0" err="1" smtClean="0"/>
              <a:t>parenteral</a:t>
            </a:r>
            <a:r>
              <a:rPr lang="en-US" dirty="0" smtClean="0"/>
              <a:t> anticoagulant therapy</a:t>
            </a:r>
            <a:endParaRPr lang="sr-Latn-RS" dirty="0" smtClean="0"/>
          </a:p>
          <a:p>
            <a:r>
              <a:rPr lang="en-US" dirty="0" smtClean="0"/>
              <a:t>Contraindications:</a:t>
            </a:r>
            <a:endParaRPr lang="sr-Latn-RS" dirty="0" smtClean="0"/>
          </a:p>
          <a:p>
            <a:pPr lvl="1"/>
            <a:r>
              <a:rPr lang="en-US" dirty="0" smtClean="0"/>
              <a:t>patients with </a:t>
            </a:r>
            <a:r>
              <a:rPr lang="en-US" dirty="0" err="1" smtClean="0"/>
              <a:t>creatinine</a:t>
            </a:r>
            <a:r>
              <a:rPr lang="en-US" dirty="0" smtClean="0"/>
              <a:t> clearance &gt; 95 ml/min due to increased risk of ischemic stroke compared with </a:t>
            </a:r>
            <a:r>
              <a:rPr lang="en-US" dirty="0" err="1" smtClean="0"/>
              <a:t>warfarin</a:t>
            </a:r>
            <a:endParaRPr lang="sr-Latn-RS" dirty="0" smtClean="0"/>
          </a:p>
          <a:p>
            <a:pPr lvl="1"/>
            <a:r>
              <a:rPr lang="en-US" dirty="0" smtClean="0"/>
              <a:t>liver disease associated with </a:t>
            </a:r>
            <a:r>
              <a:rPr lang="en-US" dirty="0" err="1" smtClean="0"/>
              <a:t>coagulopathy</a:t>
            </a:r>
            <a:r>
              <a:rPr lang="en-US" dirty="0" smtClean="0"/>
              <a:t> and a clinically significant risk of bleeding</a:t>
            </a:r>
            <a:endParaRPr lang="sr-Latn-RS" dirty="0" smtClean="0"/>
          </a:p>
          <a:p>
            <a:pPr lvl="1"/>
            <a:r>
              <a:rPr lang="en-US" dirty="0" smtClean="0"/>
              <a:t>uncontrolled severe hypertension</a:t>
            </a:r>
            <a:endParaRPr lang="sr-Latn-RS" dirty="0" smtClean="0"/>
          </a:p>
          <a:p>
            <a:pPr lvl="1"/>
            <a:r>
              <a:rPr lang="en-US" dirty="0" smtClean="0"/>
              <a:t>pregnancy and breastfeeding</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Edoxaban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Metabolism:</a:t>
            </a:r>
            <a:endParaRPr lang="sr-Latn-RS" dirty="0" smtClean="0"/>
          </a:p>
          <a:p>
            <a:pPr lvl="1"/>
            <a:r>
              <a:rPr lang="en-US" dirty="0" smtClean="0"/>
              <a:t>not extensively metabolized via CYP3A4, resulting in minimal interactions, but</a:t>
            </a:r>
            <a:endParaRPr lang="sr-Latn-RS" dirty="0" smtClean="0"/>
          </a:p>
          <a:p>
            <a:pPr lvl="1"/>
            <a:r>
              <a:rPr lang="en-US" dirty="0" smtClean="0"/>
              <a:t>interacts with drugs that:</a:t>
            </a:r>
            <a:endParaRPr lang="sr-Latn-RS" dirty="0" smtClean="0"/>
          </a:p>
          <a:p>
            <a:pPr lvl="2"/>
            <a:r>
              <a:rPr lang="en-US" dirty="0" smtClean="0"/>
              <a:t>inhibit R-glycoprotein (cyclosporine, </a:t>
            </a:r>
            <a:r>
              <a:rPr lang="en-US" dirty="0" err="1" smtClean="0"/>
              <a:t>dronedarone</a:t>
            </a:r>
            <a:r>
              <a:rPr lang="en-US" dirty="0" smtClean="0"/>
              <a:t>, erythromycin, </a:t>
            </a:r>
            <a:r>
              <a:rPr lang="en-US" dirty="0" err="1" smtClean="0"/>
              <a:t>ketoconazole</a:t>
            </a:r>
            <a:r>
              <a:rPr lang="en-US" dirty="0" smtClean="0"/>
              <a:t>, </a:t>
            </a:r>
            <a:r>
              <a:rPr lang="en-US" dirty="0" err="1" smtClean="0"/>
              <a:t>quinidine</a:t>
            </a:r>
            <a:r>
              <a:rPr lang="en-US" dirty="0" smtClean="0"/>
              <a:t>, </a:t>
            </a:r>
            <a:r>
              <a:rPr lang="en-US" dirty="0" err="1" smtClean="0"/>
              <a:t>verapamil</a:t>
            </a:r>
            <a:r>
              <a:rPr lang="en-US" dirty="0" smtClean="0"/>
              <a:t>, and the dose of </a:t>
            </a:r>
            <a:r>
              <a:rPr lang="en-US" dirty="0" err="1" smtClean="0"/>
              <a:t>edoxaban</a:t>
            </a:r>
            <a:r>
              <a:rPr lang="en-US" dirty="0" smtClean="0"/>
              <a:t> should be reduced to 30 mg once a day) or</a:t>
            </a:r>
            <a:endParaRPr lang="sr-Latn-RS" dirty="0" smtClean="0"/>
          </a:p>
          <a:p>
            <a:pPr lvl="2"/>
            <a:r>
              <a:rPr lang="en-US" dirty="0" smtClean="0"/>
              <a:t>induce R-glycoprotein (</a:t>
            </a:r>
            <a:r>
              <a:rPr lang="en-US" dirty="0" err="1" smtClean="0"/>
              <a:t>rifampicin</a:t>
            </a:r>
            <a:r>
              <a:rPr lang="en-US" dirty="0" smtClean="0"/>
              <a:t>, </a:t>
            </a:r>
            <a:r>
              <a:rPr lang="en-US" dirty="0" err="1" smtClean="0"/>
              <a:t>phenytoin</a:t>
            </a:r>
            <a:r>
              <a:rPr lang="en-US" dirty="0" smtClean="0"/>
              <a:t>, </a:t>
            </a:r>
            <a:r>
              <a:rPr lang="en-US" dirty="0" err="1" smtClean="0"/>
              <a:t>carbamazepine</a:t>
            </a:r>
            <a:r>
              <a:rPr lang="en-US" dirty="0" smtClean="0"/>
              <a:t>, </a:t>
            </a:r>
            <a:r>
              <a:rPr lang="en-US" dirty="0" err="1" smtClean="0"/>
              <a:t>phenobarbital</a:t>
            </a:r>
            <a:r>
              <a:rPr lang="en-US" dirty="0" smtClean="0"/>
              <a:t>, </a:t>
            </a:r>
            <a:r>
              <a:rPr lang="en-US" i="1" dirty="0" smtClean="0"/>
              <a:t>St. John's </a:t>
            </a:r>
            <a:r>
              <a:rPr lang="en-US" i="1" dirty="0" err="1" smtClean="0"/>
              <a:t>wort</a:t>
            </a:r>
            <a:r>
              <a:rPr lang="en-US" dirty="0" smtClean="0"/>
              <a:t>, and a reduced concentration of </a:t>
            </a:r>
            <a:r>
              <a:rPr lang="en-US" dirty="0" err="1" smtClean="0"/>
              <a:t>edoxaban</a:t>
            </a:r>
            <a:r>
              <a:rPr lang="en-US" dirty="0" smtClean="0"/>
              <a:t> in plasma may occur)</a:t>
            </a:r>
            <a:endParaRPr lang="sr-Latn-RS" dirty="0" smtClean="0"/>
          </a:p>
          <a:p>
            <a:r>
              <a:rPr lang="en-US" dirty="0" smtClean="0"/>
              <a:t>Precautions</a:t>
            </a:r>
            <a:r>
              <a:rPr lang="sr-Latn-RS" dirty="0" smtClean="0"/>
              <a:t>            </a:t>
            </a:r>
            <a:r>
              <a:rPr lang="en-US" dirty="0" smtClean="0"/>
              <a:t> increased risk of bleeding in:</a:t>
            </a:r>
            <a:endParaRPr lang="sr-Latn-RS" dirty="0" smtClean="0"/>
          </a:p>
          <a:p>
            <a:pPr lvl="1"/>
            <a:r>
              <a:rPr lang="en-US" dirty="0" smtClean="0"/>
              <a:t>old people, patients with renal and hepatic insufficiency, cancer patients, patients with </a:t>
            </a:r>
            <a:r>
              <a:rPr lang="en-US" dirty="0" err="1" smtClean="0"/>
              <a:t>antiphospholipid</a:t>
            </a:r>
            <a:r>
              <a:rPr lang="en-US" dirty="0" smtClean="0"/>
              <a:t> syndrome</a:t>
            </a:r>
            <a:endParaRPr lang="sr-Latn-RS" dirty="0" smtClean="0"/>
          </a:p>
          <a:p>
            <a:r>
              <a:rPr lang="en-US" dirty="0" smtClean="0"/>
              <a:t>Adverse effects:</a:t>
            </a:r>
            <a:endParaRPr lang="sr-Latn-RS" dirty="0" smtClean="0"/>
          </a:p>
          <a:p>
            <a:pPr lvl="1"/>
            <a:r>
              <a:rPr lang="en-US" dirty="0" smtClean="0"/>
              <a:t>bleeding, anemia, thrombocytopenia, dizziness, headache, nausea, stomach pain, increased blood </a:t>
            </a:r>
            <a:r>
              <a:rPr lang="en-US" dirty="0" err="1" smtClean="0"/>
              <a:t>bilirubin</a:t>
            </a:r>
            <a:r>
              <a:rPr lang="en-US" dirty="0" smtClean="0"/>
              <a:t>, rash, itching</a:t>
            </a:r>
            <a:endParaRPr lang="en-US" dirty="0"/>
          </a:p>
        </p:txBody>
      </p:sp>
      <p:sp>
        <p:nvSpPr>
          <p:cNvPr id="4" name="Right Arrow 3"/>
          <p:cNvSpPr/>
          <p:nvPr/>
        </p:nvSpPr>
        <p:spPr>
          <a:xfrm>
            <a:off x="2339752" y="4293096"/>
            <a:ext cx="648072"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Thrombin inhibitors </a:t>
            </a:r>
            <a:r>
              <a:rPr lang="sr-Latn-RS" dirty="0" smtClean="0"/>
              <a:t/>
            </a:r>
            <a:br>
              <a:rPr lang="sr-Latn-RS" dirty="0" smtClean="0"/>
            </a:br>
            <a:r>
              <a:rPr lang="sr-Latn-RS" dirty="0" smtClean="0"/>
              <a:t>                                                               </a:t>
            </a:r>
            <a:r>
              <a:rPr lang="en-US" sz="2400" i="1" dirty="0" err="1" smtClean="0"/>
              <a:t>dabigatran</a:t>
            </a:r>
            <a:endParaRPr lang="en-US" sz="2400" i="1" dirty="0"/>
          </a:p>
        </p:txBody>
      </p:sp>
      <p:sp>
        <p:nvSpPr>
          <p:cNvPr id="3" name="Content Placeholder 2"/>
          <p:cNvSpPr>
            <a:spLocks noGrp="1"/>
          </p:cNvSpPr>
          <p:nvPr>
            <p:ph idx="1"/>
          </p:nvPr>
        </p:nvSpPr>
        <p:spPr/>
        <p:txBody>
          <a:bodyPr>
            <a:normAutofit fontScale="92500" lnSpcReduction="20000"/>
          </a:bodyPr>
          <a:lstStyle/>
          <a:p>
            <a:r>
              <a:rPr lang="en-US" dirty="0" err="1" smtClean="0">
                <a:solidFill>
                  <a:srgbClr val="FF0000"/>
                </a:solidFill>
              </a:rPr>
              <a:t>Dabigatran</a:t>
            </a:r>
            <a:r>
              <a:rPr lang="en-US" dirty="0" smtClean="0"/>
              <a:t> is an </a:t>
            </a:r>
            <a:r>
              <a:rPr lang="en-US" u="sng" dirty="0" smtClean="0"/>
              <a:t>oral direct </a:t>
            </a:r>
            <a:r>
              <a:rPr lang="en-US" dirty="0" smtClean="0"/>
              <a:t>thrombin inhibitor.</a:t>
            </a:r>
            <a:endParaRPr lang="sr-Latn-RS" dirty="0" smtClean="0"/>
          </a:p>
          <a:p>
            <a:r>
              <a:rPr lang="en-US" dirty="0" smtClean="0"/>
              <a:t>Indications:</a:t>
            </a:r>
            <a:endParaRPr lang="sr-Latn-RS" dirty="0" smtClean="0"/>
          </a:p>
          <a:p>
            <a:pPr lvl="1"/>
            <a:r>
              <a:rPr lang="en-US" dirty="0" smtClean="0"/>
              <a:t>treatment and prevention of deep vein thrombosis and pulmonary embolism</a:t>
            </a:r>
            <a:endParaRPr lang="sr-Latn-RS" dirty="0" smtClean="0"/>
          </a:p>
          <a:p>
            <a:pPr lvl="1"/>
            <a:r>
              <a:rPr lang="en-US" dirty="0" smtClean="0"/>
              <a:t>prevention of stroke and embolism in non-</a:t>
            </a:r>
            <a:r>
              <a:rPr lang="en-US" dirty="0" err="1" smtClean="0"/>
              <a:t>valvular</a:t>
            </a:r>
            <a:r>
              <a:rPr lang="en-US" dirty="0" smtClean="0"/>
              <a:t> AF</a:t>
            </a:r>
            <a:endParaRPr lang="sr-Latn-RS" dirty="0" smtClean="0"/>
          </a:p>
          <a:p>
            <a:r>
              <a:rPr lang="en-US" dirty="0" smtClean="0"/>
              <a:t>It is used as a </a:t>
            </a:r>
            <a:r>
              <a:rPr lang="en-US" dirty="0" err="1" smtClean="0"/>
              <a:t>prodrug</a:t>
            </a:r>
            <a:r>
              <a:rPr lang="en-US" dirty="0" smtClean="0"/>
              <a:t> </a:t>
            </a:r>
            <a:r>
              <a:rPr lang="en-US" dirty="0" err="1" smtClean="0"/>
              <a:t>dabigatran</a:t>
            </a:r>
            <a:r>
              <a:rPr lang="en-US" dirty="0" smtClean="0"/>
              <a:t> </a:t>
            </a:r>
            <a:r>
              <a:rPr lang="en-US" dirty="0" err="1" smtClean="0"/>
              <a:t>etexilate</a:t>
            </a:r>
            <a:r>
              <a:rPr lang="en-US" dirty="0" smtClean="0"/>
              <a:t> which is </a:t>
            </a:r>
            <a:r>
              <a:rPr lang="sr-Latn-RS" dirty="0" smtClean="0"/>
              <a:t>converted </a:t>
            </a:r>
            <a:r>
              <a:rPr lang="en-US" dirty="0" smtClean="0"/>
              <a:t>in the body into the active form </a:t>
            </a:r>
            <a:r>
              <a:rPr lang="en-US" dirty="0" err="1" smtClean="0"/>
              <a:t>dabigatran</a:t>
            </a:r>
            <a:r>
              <a:rPr lang="en-US" dirty="0" smtClean="0"/>
              <a:t>.</a:t>
            </a:r>
            <a:endParaRPr lang="sr-Latn-RS" dirty="0" smtClean="0"/>
          </a:p>
          <a:p>
            <a:r>
              <a:rPr lang="en-US" dirty="0" smtClean="0"/>
              <a:t>Interactions:</a:t>
            </a:r>
            <a:endParaRPr lang="sr-Latn-RS" dirty="0" smtClean="0"/>
          </a:p>
          <a:p>
            <a:pPr lvl="1"/>
            <a:r>
              <a:rPr lang="en-US" dirty="0" smtClean="0"/>
              <a:t>with drugs that inhibit/induce R-glycoprotein</a:t>
            </a:r>
            <a:endParaRPr lang="sr-Latn-RS" dirty="0" smtClean="0"/>
          </a:p>
          <a:p>
            <a:pPr lvl="1"/>
            <a:r>
              <a:rPr lang="en-US" dirty="0" smtClean="0"/>
              <a:t>it is not a substrate, inhibitor or inducer of CYP450 enzymes</a:t>
            </a:r>
            <a:endParaRPr lang="sr-Latn-RS" dirty="0" smtClean="0"/>
          </a:p>
          <a:p>
            <a:r>
              <a:rPr lang="en-US" dirty="0" smtClean="0"/>
              <a:t>Adverse effects:</a:t>
            </a:r>
            <a:endParaRPr lang="sr-Latn-RS" dirty="0" smtClean="0"/>
          </a:p>
          <a:p>
            <a:pPr lvl="1"/>
            <a:r>
              <a:rPr lang="en-US" dirty="0" smtClean="0"/>
              <a:t>various bleedings in the body, dyspepsia and gastritis (35%), </a:t>
            </a:r>
            <a:r>
              <a:rPr lang="en-US" dirty="0" err="1" smtClean="0"/>
              <a:t>urticaria</a:t>
            </a:r>
            <a:r>
              <a:rPr lang="en-US" dirty="0" smtClean="0"/>
              <a:t>, rash, alopecia, nausea, diarrhea</a:t>
            </a:r>
            <a:endParaRPr lang="sr-Latn-RS" dirty="0" smtClean="0"/>
          </a:p>
          <a:p>
            <a:r>
              <a:rPr lang="en-US" dirty="0" smtClean="0"/>
              <a:t>The dose is reduced in patients with renal insufficiency, depending on the value of </a:t>
            </a:r>
            <a:r>
              <a:rPr lang="en-US" dirty="0" err="1" smtClean="0"/>
              <a:t>creatinine</a:t>
            </a:r>
            <a:r>
              <a:rPr lang="en-US" dirty="0" smtClean="0"/>
              <a:t> clearance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err="1" smtClean="0"/>
              <a:t>Unfractionated</a:t>
            </a:r>
            <a:r>
              <a:rPr lang="en-US" dirty="0" smtClean="0"/>
              <a:t> heparins are </a:t>
            </a:r>
            <a:r>
              <a:rPr lang="en-US" u="sng" dirty="0" smtClean="0"/>
              <a:t>indirect </a:t>
            </a:r>
            <a:r>
              <a:rPr lang="en-US" u="sng" dirty="0" err="1" smtClean="0"/>
              <a:t>parenteral</a:t>
            </a:r>
            <a:r>
              <a:rPr lang="en-US" u="sng" dirty="0" smtClean="0"/>
              <a:t> </a:t>
            </a:r>
            <a:r>
              <a:rPr lang="en-US" dirty="0" smtClean="0"/>
              <a:t>thrombin inhibitors</a:t>
            </a:r>
            <a:endParaRPr lang="sr-Latn-RS" dirty="0" smtClean="0"/>
          </a:p>
          <a:p>
            <a:r>
              <a:rPr lang="en-US" dirty="0" smtClean="0"/>
              <a:t>Heparin is a member of the </a:t>
            </a:r>
            <a:r>
              <a:rPr lang="en-US" dirty="0" err="1" smtClean="0"/>
              <a:t>glycosaminoglycan</a:t>
            </a:r>
            <a:r>
              <a:rPr lang="en-US" dirty="0" smtClean="0"/>
              <a:t> family of carbohydrates; </a:t>
            </a:r>
            <a:r>
              <a:rPr lang="en-US" dirty="0" err="1" smtClean="0"/>
              <a:t>Mr</a:t>
            </a:r>
            <a:r>
              <a:rPr lang="en-US" dirty="0" smtClean="0"/>
              <a:t>=5-30 </a:t>
            </a:r>
            <a:r>
              <a:rPr lang="en-US" dirty="0" err="1" smtClean="0"/>
              <a:t>kDa</a:t>
            </a:r>
            <a:r>
              <a:rPr lang="en-US" dirty="0" smtClean="0"/>
              <a:t>, average 15 </a:t>
            </a:r>
            <a:r>
              <a:rPr lang="en-US" dirty="0" err="1" smtClean="0"/>
              <a:t>kDa</a:t>
            </a:r>
            <a:endParaRPr lang="sr-Latn-RS" dirty="0" smtClean="0"/>
          </a:p>
          <a:p>
            <a:r>
              <a:rPr lang="en-US" dirty="0" smtClean="0"/>
              <a:t>Mechanism of action:</a:t>
            </a:r>
            <a:endParaRPr lang="sr-Latn-RS" dirty="0" smtClean="0"/>
          </a:p>
          <a:p>
            <a:pPr lvl="1"/>
            <a:r>
              <a:rPr lang="en-US" dirty="0" smtClean="0"/>
              <a:t>binding to </a:t>
            </a:r>
            <a:r>
              <a:rPr lang="en-US" dirty="0" err="1" smtClean="0"/>
              <a:t>antithrombin</a:t>
            </a:r>
            <a:r>
              <a:rPr lang="en-US" dirty="0" smtClean="0"/>
              <a:t> 3 increases its inhibitory effect on thrombin and factors IX and X</a:t>
            </a:r>
            <a:r>
              <a:rPr lang="sr-Latn-RS" dirty="0" smtClean="0"/>
              <a:t> </a:t>
            </a:r>
          </a:p>
          <a:p>
            <a:pPr lvl="1"/>
            <a:r>
              <a:rPr lang="en-US" dirty="0" smtClean="0"/>
              <a:t>increases the inhibitory effect of cofactor II on thrombin</a:t>
            </a:r>
            <a:endParaRPr lang="sr-Latn-RS" dirty="0" smtClean="0"/>
          </a:p>
          <a:p>
            <a:r>
              <a:rPr lang="en-US" dirty="0" smtClean="0"/>
              <a:t>Use:</a:t>
            </a:r>
            <a:endParaRPr lang="sr-Latn-RS" dirty="0" smtClean="0"/>
          </a:p>
          <a:p>
            <a:pPr lvl="1"/>
            <a:r>
              <a:rPr lang="en-US" dirty="0" smtClean="0"/>
              <a:t>exclusively as </a:t>
            </a:r>
            <a:r>
              <a:rPr lang="en-US" dirty="0" err="1" smtClean="0"/>
              <a:t>i.v</a:t>
            </a:r>
            <a:r>
              <a:rPr lang="en-US" dirty="0" smtClean="0"/>
              <a:t>. or </a:t>
            </a:r>
            <a:r>
              <a:rPr lang="en-US" dirty="0" err="1" smtClean="0"/>
              <a:t>s.c</a:t>
            </a:r>
            <a:r>
              <a:rPr lang="en-US" dirty="0" smtClean="0"/>
              <a:t>. injection; </a:t>
            </a:r>
            <a:r>
              <a:rPr lang="sr-Latn-RS" dirty="0" smtClean="0"/>
              <a:t>i.m</a:t>
            </a:r>
            <a:r>
              <a:rPr lang="en-US" dirty="0" smtClean="0"/>
              <a:t>. injection causes a hematoma at the site of administration</a:t>
            </a:r>
            <a:endParaRPr lang="sr-Latn-RS" dirty="0" smtClean="0"/>
          </a:p>
          <a:p>
            <a:r>
              <a:rPr lang="en-US" dirty="0" smtClean="0"/>
              <a:t>Caution:</a:t>
            </a:r>
            <a:endParaRPr lang="sr-Latn-RS" dirty="0" smtClean="0"/>
          </a:p>
          <a:p>
            <a:pPr lvl="1"/>
            <a:r>
              <a:rPr lang="en-US" dirty="0" smtClean="0"/>
              <a:t>do not give for longer than 7 days due to the frequent occurrence of side effects</a:t>
            </a:r>
            <a:endParaRPr lang="sr-Latn-RS" dirty="0" smtClean="0"/>
          </a:p>
          <a:p>
            <a:pPr lvl="1"/>
            <a:r>
              <a:rPr lang="en-US" dirty="0" smtClean="0"/>
              <a:t>with simultaneous use of platelet aggregation inhibitors (aspirin, </a:t>
            </a:r>
            <a:r>
              <a:rPr lang="en-US" dirty="0" err="1" smtClean="0"/>
              <a:t>clopidogrel</a:t>
            </a:r>
            <a:r>
              <a:rPr lang="en-US" dirty="0" smtClean="0"/>
              <a:t>, </a:t>
            </a:r>
            <a:r>
              <a:rPr lang="en-US" dirty="0" err="1" smtClean="0"/>
              <a:t>ticlopidine</a:t>
            </a:r>
            <a:r>
              <a:rPr lang="en-US" dirty="0" smtClean="0"/>
              <a:t>, glycoprotein </a:t>
            </a:r>
            <a:r>
              <a:rPr lang="en-US" dirty="0" err="1" smtClean="0"/>
              <a:t>IIb</a:t>
            </a:r>
            <a:r>
              <a:rPr lang="en-US" dirty="0" smtClean="0"/>
              <a:t>/</a:t>
            </a:r>
            <a:r>
              <a:rPr lang="en-US" dirty="0" err="1" smtClean="0"/>
              <a:t>IIIa</a:t>
            </a:r>
            <a:r>
              <a:rPr lang="en-US" dirty="0" smtClean="0"/>
              <a:t> antagonists), </a:t>
            </a:r>
            <a:r>
              <a:rPr lang="en-US" dirty="0" err="1" smtClean="0"/>
              <a:t>dextran</a:t>
            </a:r>
            <a:r>
              <a:rPr lang="en-US" dirty="0" smtClean="0"/>
              <a:t>, systemic </a:t>
            </a:r>
            <a:r>
              <a:rPr lang="en-US" dirty="0" err="1" smtClean="0"/>
              <a:t>glucocorticoids</a:t>
            </a:r>
            <a:r>
              <a:rPr lang="en-US" dirty="0" smtClean="0"/>
              <a:t>, potassium-sparing drugs (ACE inhibitors, diuretics: </a:t>
            </a:r>
            <a:r>
              <a:rPr lang="en-US" dirty="0" err="1" smtClean="0"/>
              <a:t>spironolactone</a:t>
            </a:r>
            <a:r>
              <a:rPr lang="en-US" dirty="0" smtClean="0"/>
              <a:t>, </a:t>
            </a:r>
            <a:r>
              <a:rPr lang="en-US" dirty="0" err="1" smtClean="0"/>
              <a:t>amiloride</a:t>
            </a:r>
            <a:r>
              <a:rPr lang="en-US" dirty="0" smtClean="0"/>
              <a:t>, </a:t>
            </a:r>
            <a:r>
              <a:rPr lang="en-US" dirty="0" err="1" smtClean="0"/>
              <a:t>triamterene</a:t>
            </a:r>
            <a:r>
              <a:rPr lang="en-US" dirty="0" smtClean="0"/>
              <a:t>)</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dirty="0" smtClean="0"/>
              <a:t>Thrombin inhibitors </a:t>
            </a:r>
            <a:r>
              <a:rPr lang="sr-Latn-RS" dirty="0" smtClean="0"/>
              <a:t/>
            </a:r>
            <a:br>
              <a:rPr lang="sr-Latn-RS" dirty="0" smtClean="0"/>
            </a:br>
            <a:r>
              <a:rPr lang="sr-Latn-RS" dirty="0" smtClean="0"/>
              <a:t>                                                 </a:t>
            </a:r>
            <a:r>
              <a:rPr lang="sr-Latn-RS" sz="2400" i="1" dirty="0" smtClean="0"/>
              <a:t>u</a:t>
            </a:r>
            <a:r>
              <a:rPr lang="en-US" sz="2400" i="1" dirty="0" err="1" smtClean="0"/>
              <a:t>nfractionated</a:t>
            </a:r>
            <a:r>
              <a:rPr lang="en-US" sz="2400" i="1" dirty="0" smtClean="0"/>
              <a:t> heparins </a:t>
            </a:r>
            <a:endParaRPr lang="en-US" sz="2400" i="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Metabolism through the liver and kidneys; t</a:t>
            </a:r>
            <a:r>
              <a:rPr lang="en-US" baseline="-25000" dirty="0" smtClean="0"/>
              <a:t>1/2</a:t>
            </a:r>
            <a:r>
              <a:rPr lang="en-US" dirty="0" smtClean="0"/>
              <a:t>=90 minutes</a:t>
            </a:r>
            <a:endParaRPr lang="sr-Latn-RS" dirty="0" smtClean="0"/>
          </a:p>
          <a:p>
            <a:r>
              <a:rPr lang="en-US" dirty="0" smtClean="0"/>
              <a:t>The dose is adjusted based on the activated partial </a:t>
            </a:r>
            <a:r>
              <a:rPr lang="en-US" dirty="0" err="1" smtClean="0"/>
              <a:t>thromboplastin</a:t>
            </a:r>
            <a:r>
              <a:rPr lang="en-US" dirty="0" smtClean="0"/>
              <a:t> time (</a:t>
            </a:r>
            <a:r>
              <a:rPr lang="en-US" dirty="0" err="1" smtClean="0"/>
              <a:t>aRTT</a:t>
            </a:r>
            <a:r>
              <a:rPr lang="en-US" dirty="0" smtClean="0"/>
              <a:t>) </a:t>
            </a:r>
            <a:r>
              <a:rPr lang="sr-Latn-RS" dirty="0" smtClean="0"/>
              <a:t>         </a:t>
            </a:r>
            <a:r>
              <a:rPr lang="en-US" dirty="0" smtClean="0"/>
              <a:t>should be 1.5-2 times longer than in a person not receiving heparin</a:t>
            </a:r>
            <a:endParaRPr lang="sr-Latn-RS" dirty="0" smtClean="0"/>
          </a:p>
          <a:p>
            <a:r>
              <a:rPr lang="en-US" dirty="0" smtClean="0"/>
              <a:t>Overdose:</a:t>
            </a:r>
            <a:endParaRPr lang="sr-Latn-RS" dirty="0" smtClean="0"/>
          </a:p>
          <a:p>
            <a:pPr lvl="1"/>
            <a:r>
              <a:rPr lang="en-US" dirty="0" smtClean="0"/>
              <a:t>antidote: </a:t>
            </a:r>
            <a:r>
              <a:rPr lang="en-US" dirty="0" err="1" smtClean="0"/>
              <a:t>protamine</a:t>
            </a:r>
            <a:r>
              <a:rPr lang="en-US" dirty="0" smtClean="0"/>
              <a:t> sulfate</a:t>
            </a:r>
            <a:endParaRPr lang="sr-Latn-RS" dirty="0" smtClean="0"/>
          </a:p>
          <a:p>
            <a:r>
              <a:rPr lang="en-US" dirty="0" smtClean="0"/>
              <a:t>Adverse effects:</a:t>
            </a:r>
            <a:endParaRPr lang="sr-Latn-RS" dirty="0" smtClean="0"/>
          </a:p>
          <a:p>
            <a:pPr lvl="1"/>
            <a:r>
              <a:rPr lang="en-US" dirty="0" smtClean="0"/>
              <a:t>bleeding, thrombocytopenia (early and delayed), osteoporosis, alopecia</a:t>
            </a:r>
            <a:endParaRPr lang="sr-Latn-RS" dirty="0" smtClean="0"/>
          </a:p>
          <a:p>
            <a:r>
              <a:rPr lang="en-US" dirty="0" smtClean="0"/>
              <a:t>It can be used during pregnancy because it does not cross the placenta</a:t>
            </a:r>
            <a:endParaRPr lang="sr-Latn-RS" dirty="0" smtClean="0"/>
          </a:p>
          <a:p>
            <a:r>
              <a:rPr lang="en-US" dirty="0" smtClean="0"/>
              <a:t>Interactions:</a:t>
            </a:r>
            <a:endParaRPr lang="sr-Latn-RS" dirty="0" smtClean="0"/>
          </a:p>
          <a:p>
            <a:pPr lvl="1"/>
            <a:r>
              <a:rPr lang="en-US" dirty="0" smtClean="0"/>
              <a:t>simultaneous use with drugs that affect </a:t>
            </a:r>
            <a:r>
              <a:rPr lang="en-US" dirty="0" err="1" smtClean="0"/>
              <a:t>hemostasis</a:t>
            </a:r>
            <a:r>
              <a:rPr lang="en-US" dirty="0" smtClean="0"/>
              <a:t> (</a:t>
            </a:r>
            <a:r>
              <a:rPr lang="en-US" dirty="0" err="1" smtClean="0"/>
              <a:t>salicylates</a:t>
            </a:r>
            <a:r>
              <a:rPr lang="en-US" dirty="0" smtClean="0"/>
              <a:t>, aspirin, NSAIDs) and with </a:t>
            </a:r>
            <a:r>
              <a:rPr lang="en-US" dirty="0" err="1" smtClean="0"/>
              <a:t>thrombolytics</a:t>
            </a:r>
            <a:r>
              <a:rPr lang="en-US" dirty="0" smtClean="0"/>
              <a:t> (</a:t>
            </a:r>
            <a:r>
              <a:rPr lang="en-US" dirty="0" err="1" smtClean="0"/>
              <a:t>alteplase</a:t>
            </a:r>
            <a:r>
              <a:rPr lang="en-US" dirty="0" smtClean="0"/>
              <a:t>, </a:t>
            </a:r>
            <a:r>
              <a:rPr lang="en-US" dirty="0" err="1" smtClean="0"/>
              <a:t>reteplase</a:t>
            </a:r>
            <a:r>
              <a:rPr lang="en-US" dirty="0" smtClean="0"/>
              <a:t>, streptokinase...) and other anticoagulants </a:t>
            </a:r>
            <a:r>
              <a:rPr lang="en-US" u="sng" dirty="0" smtClean="0"/>
              <a:t>is not recommended</a:t>
            </a:r>
            <a:endParaRPr lang="en-US" u="sng" dirty="0"/>
          </a:p>
        </p:txBody>
      </p:sp>
      <p:sp>
        <p:nvSpPr>
          <p:cNvPr id="4" name="Title 1"/>
          <p:cNvSpPr>
            <a:spLocks noGrp="1"/>
          </p:cNvSpPr>
          <p:nvPr>
            <p:ph type="title"/>
          </p:nvPr>
        </p:nvSpPr>
        <p:spPr>
          <a:xfrm>
            <a:off x="457200" y="274638"/>
            <a:ext cx="8229600" cy="1143000"/>
          </a:xfrm>
        </p:spPr>
        <p:txBody>
          <a:bodyPr>
            <a:normAutofit/>
          </a:bodyPr>
          <a:lstStyle/>
          <a:p>
            <a:r>
              <a:rPr lang="en-US" dirty="0" smtClean="0"/>
              <a:t>Thrombin inhibitors </a:t>
            </a:r>
            <a:r>
              <a:rPr lang="sr-Latn-RS" dirty="0" smtClean="0"/>
              <a:t/>
            </a:r>
            <a:br>
              <a:rPr lang="sr-Latn-RS" dirty="0" smtClean="0"/>
            </a:br>
            <a:r>
              <a:rPr lang="sr-Latn-RS" dirty="0" smtClean="0"/>
              <a:t>                                                 </a:t>
            </a:r>
            <a:r>
              <a:rPr lang="sr-Latn-RS" sz="2400" i="1" dirty="0" smtClean="0"/>
              <a:t>u</a:t>
            </a:r>
            <a:r>
              <a:rPr lang="en-US" sz="2400" i="1" dirty="0" err="1" smtClean="0"/>
              <a:t>nfractionated</a:t>
            </a:r>
            <a:r>
              <a:rPr lang="en-US" sz="2400" i="1" dirty="0" smtClean="0"/>
              <a:t> heparins </a:t>
            </a:r>
            <a:endParaRPr lang="en-US" sz="2400" i="1" dirty="0"/>
          </a:p>
        </p:txBody>
      </p:sp>
      <p:sp>
        <p:nvSpPr>
          <p:cNvPr id="5" name="Right Arrow 4"/>
          <p:cNvSpPr/>
          <p:nvPr/>
        </p:nvSpPr>
        <p:spPr>
          <a:xfrm>
            <a:off x="4355976" y="2564904"/>
            <a:ext cx="64807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Low molecular weight heparins (</a:t>
            </a:r>
            <a:r>
              <a:rPr lang="en-US" dirty="0" err="1" smtClean="0">
                <a:solidFill>
                  <a:srgbClr val="FF0000"/>
                </a:solidFill>
              </a:rPr>
              <a:t>enoxaparin</a:t>
            </a:r>
            <a:r>
              <a:rPr lang="en-US" dirty="0" smtClean="0">
                <a:solidFill>
                  <a:srgbClr val="FF0000"/>
                </a:solidFill>
              </a:rPr>
              <a:t>, </a:t>
            </a:r>
            <a:r>
              <a:rPr lang="en-US" dirty="0" err="1" smtClean="0">
                <a:solidFill>
                  <a:srgbClr val="FF0000"/>
                </a:solidFill>
              </a:rPr>
              <a:t>dalteparin</a:t>
            </a:r>
            <a:r>
              <a:rPr lang="en-US" dirty="0" smtClean="0">
                <a:solidFill>
                  <a:srgbClr val="FF0000"/>
                </a:solidFill>
              </a:rPr>
              <a:t>, </a:t>
            </a:r>
            <a:r>
              <a:rPr lang="en-US" dirty="0" err="1" smtClean="0">
                <a:solidFill>
                  <a:srgbClr val="FF0000"/>
                </a:solidFill>
              </a:rPr>
              <a:t>nadroparin</a:t>
            </a:r>
            <a:r>
              <a:rPr lang="en-US" dirty="0" smtClean="0">
                <a:solidFill>
                  <a:srgbClr val="FF0000"/>
                </a:solidFill>
              </a:rPr>
              <a:t>, </a:t>
            </a:r>
            <a:r>
              <a:rPr lang="en-US" dirty="0" err="1" smtClean="0">
                <a:solidFill>
                  <a:srgbClr val="FF0000"/>
                </a:solidFill>
              </a:rPr>
              <a:t>reviparin</a:t>
            </a:r>
            <a:r>
              <a:rPr lang="en-US" dirty="0" smtClean="0">
                <a:solidFill>
                  <a:srgbClr val="FF0000"/>
                </a:solidFill>
              </a:rPr>
              <a:t>, </a:t>
            </a:r>
            <a:r>
              <a:rPr lang="en-US" dirty="0" err="1" smtClean="0">
                <a:solidFill>
                  <a:srgbClr val="FF0000"/>
                </a:solidFill>
              </a:rPr>
              <a:t>tinzaparin</a:t>
            </a:r>
            <a:r>
              <a:rPr lang="en-US" dirty="0" smtClean="0"/>
              <a:t>) are heparin fragments created by </a:t>
            </a:r>
            <a:r>
              <a:rPr lang="en-US" dirty="0" err="1" smtClean="0"/>
              <a:t>depolymerization</a:t>
            </a:r>
            <a:r>
              <a:rPr lang="en-US" dirty="0" smtClean="0"/>
              <a:t>, i.e. fractionation of standard heparins (also called </a:t>
            </a:r>
            <a:r>
              <a:rPr lang="en-US" u="sng" dirty="0" smtClean="0"/>
              <a:t>fractionated heparins</a:t>
            </a:r>
            <a:r>
              <a:rPr lang="en-US" dirty="0" smtClean="0"/>
              <a:t>)</a:t>
            </a:r>
            <a:endParaRPr lang="sr-Latn-RS" dirty="0" smtClean="0"/>
          </a:p>
          <a:p>
            <a:r>
              <a:rPr lang="en-US" dirty="0" smtClean="0"/>
              <a:t>They retained the </a:t>
            </a:r>
            <a:r>
              <a:rPr lang="en-US" dirty="0" err="1" smtClean="0"/>
              <a:t>pentosaccharide</a:t>
            </a:r>
            <a:r>
              <a:rPr lang="en-US" dirty="0" smtClean="0"/>
              <a:t> sequence necessary for binding to </a:t>
            </a:r>
            <a:r>
              <a:rPr lang="en-US" dirty="0" err="1" smtClean="0"/>
              <a:t>antithrombin</a:t>
            </a:r>
            <a:r>
              <a:rPr lang="en-US" dirty="0" smtClean="0"/>
              <a:t> III; average </a:t>
            </a:r>
            <a:r>
              <a:rPr lang="en-US" dirty="0" err="1" smtClean="0"/>
              <a:t>Mr</a:t>
            </a:r>
            <a:r>
              <a:rPr lang="en-US" dirty="0" smtClean="0"/>
              <a:t>=4-6.5 </a:t>
            </a:r>
            <a:r>
              <a:rPr lang="en-US" dirty="0" err="1" smtClean="0"/>
              <a:t>kDa</a:t>
            </a:r>
            <a:endParaRPr lang="sr-Latn-RS" dirty="0" smtClean="0"/>
          </a:p>
          <a:p>
            <a:r>
              <a:rPr lang="en-US" u="sng" dirty="0" smtClean="0"/>
              <a:t>Advantage</a:t>
            </a:r>
            <a:r>
              <a:rPr lang="en-US" dirty="0" smtClean="0"/>
              <a:t>:</a:t>
            </a:r>
            <a:endParaRPr lang="sr-Latn-RS" dirty="0" smtClean="0"/>
          </a:p>
          <a:p>
            <a:pPr lvl="1"/>
            <a:r>
              <a:rPr lang="en-US" dirty="0" smtClean="0"/>
              <a:t>twice as long t</a:t>
            </a:r>
            <a:r>
              <a:rPr lang="en-US" baseline="-25000" dirty="0" smtClean="0"/>
              <a:t>1/2</a:t>
            </a:r>
            <a:r>
              <a:rPr lang="en-US" dirty="0" smtClean="0"/>
              <a:t> (about 4 hours) after </a:t>
            </a:r>
            <a:r>
              <a:rPr lang="en-US" dirty="0" err="1" smtClean="0"/>
              <a:t>s.c</a:t>
            </a:r>
            <a:r>
              <a:rPr lang="en-US" dirty="0" smtClean="0"/>
              <a:t>. application</a:t>
            </a:r>
            <a:endParaRPr lang="sr-Latn-RS" dirty="0" smtClean="0"/>
          </a:p>
          <a:p>
            <a:pPr lvl="1"/>
            <a:r>
              <a:rPr lang="en-US" dirty="0" smtClean="0"/>
              <a:t>slower elimination from the circulation</a:t>
            </a:r>
            <a:endParaRPr lang="sr-Latn-RS" dirty="0" smtClean="0"/>
          </a:p>
          <a:p>
            <a:pPr lvl="1"/>
            <a:r>
              <a:rPr lang="en-US" dirty="0" smtClean="0"/>
              <a:t>less frequent complications in the form of bleeding</a:t>
            </a:r>
            <a:endParaRPr lang="sr-Latn-RS" dirty="0" smtClean="0"/>
          </a:p>
          <a:p>
            <a:pPr lvl="1"/>
            <a:r>
              <a:rPr lang="en-US" dirty="0" smtClean="0"/>
              <a:t>they do not induce thrombocytopenia and osteoporosis</a:t>
            </a:r>
            <a:endParaRPr lang="sr-Latn-RS" dirty="0" smtClean="0"/>
          </a:p>
          <a:p>
            <a:pPr lvl="1"/>
            <a:r>
              <a:rPr lang="en-US" dirty="0" smtClean="0"/>
              <a:t>higher </a:t>
            </a:r>
            <a:r>
              <a:rPr lang="en-US" dirty="0" err="1" smtClean="0"/>
              <a:t>antithrombin</a:t>
            </a:r>
            <a:r>
              <a:rPr lang="en-US" dirty="0" smtClean="0"/>
              <a:t> efficiency</a:t>
            </a:r>
            <a:endParaRPr lang="sr-Latn-RS" dirty="0" smtClean="0"/>
          </a:p>
          <a:p>
            <a:r>
              <a:rPr lang="en-US" dirty="0" smtClean="0"/>
              <a:t>The effect is controlled by measuring the activity of anti-</a:t>
            </a:r>
            <a:r>
              <a:rPr lang="sr-Latn-RS" dirty="0" smtClean="0"/>
              <a:t>X</a:t>
            </a:r>
            <a:r>
              <a:rPr lang="en-US" dirty="0" smtClean="0"/>
              <a:t>a factor in plasma; it is not necessary to measure a</a:t>
            </a:r>
            <a:r>
              <a:rPr lang="sr-Latn-RS" dirty="0" smtClean="0"/>
              <a:t>P</a:t>
            </a:r>
            <a:r>
              <a:rPr lang="en-US" dirty="0" smtClean="0"/>
              <a:t>TT</a:t>
            </a:r>
            <a:endParaRPr lang="sr-Latn-RS" dirty="0" smtClean="0"/>
          </a:p>
          <a:p>
            <a:r>
              <a:rPr lang="en-US" dirty="0" smtClean="0"/>
              <a:t>Overdose:</a:t>
            </a:r>
            <a:endParaRPr lang="sr-Latn-RS" dirty="0" smtClean="0"/>
          </a:p>
          <a:p>
            <a:pPr lvl="1"/>
            <a:r>
              <a:rPr lang="sr-Latn-RS" dirty="0" smtClean="0"/>
              <a:t>a</a:t>
            </a:r>
            <a:r>
              <a:rPr lang="en-US" dirty="0" err="1" smtClean="0"/>
              <a:t>ntidote</a:t>
            </a:r>
            <a:r>
              <a:rPr lang="en-US" dirty="0" smtClean="0"/>
              <a:t>: </a:t>
            </a:r>
            <a:r>
              <a:rPr lang="en-US" dirty="0" err="1" smtClean="0"/>
              <a:t>protamine</a:t>
            </a:r>
            <a:r>
              <a:rPr lang="en-US" dirty="0" smtClean="0"/>
              <a:t> sulfate</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dirty="0" smtClean="0"/>
              <a:t>Thrombin inhibitors </a:t>
            </a:r>
            <a:r>
              <a:rPr lang="sr-Latn-RS" dirty="0" smtClean="0"/>
              <a:t/>
            </a:r>
            <a:br>
              <a:rPr lang="sr-Latn-RS" dirty="0" smtClean="0"/>
            </a:br>
            <a:r>
              <a:rPr lang="sr-Latn-RS" dirty="0" smtClean="0"/>
              <a:t>                                       </a:t>
            </a:r>
            <a:r>
              <a:rPr lang="sr-Latn-RS" sz="2400" i="1" dirty="0" smtClean="0"/>
              <a:t>l</a:t>
            </a:r>
            <a:r>
              <a:rPr lang="en-US" sz="2400" i="1" dirty="0" err="1" smtClean="0"/>
              <a:t>ow</a:t>
            </a:r>
            <a:r>
              <a:rPr lang="en-US" sz="2400" i="1" dirty="0" smtClean="0"/>
              <a:t> molecular weight heparins</a:t>
            </a:r>
            <a:endParaRPr lang="en-US" sz="2400" i="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err="1" smtClean="0"/>
              <a:t>Fondaparinux</a:t>
            </a:r>
            <a:r>
              <a:rPr lang="en-US" dirty="0" smtClean="0"/>
              <a:t> is a synthetic anticoagulant consisting of only five amino sugar monomer units</a:t>
            </a:r>
            <a:endParaRPr lang="sr-Latn-RS" dirty="0" smtClean="0"/>
          </a:p>
          <a:p>
            <a:r>
              <a:rPr lang="en-US" dirty="0" err="1" smtClean="0"/>
              <a:t>Fondaparinux</a:t>
            </a:r>
            <a:r>
              <a:rPr lang="en-US" dirty="0" smtClean="0"/>
              <a:t> enhances the neutralizing effect of </a:t>
            </a:r>
            <a:r>
              <a:rPr lang="en-US" dirty="0" err="1" smtClean="0"/>
              <a:t>antithrombin</a:t>
            </a:r>
            <a:r>
              <a:rPr lang="en-US" dirty="0" smtClean="0"/>
              <a:t> III on activated factor X 300 times</a:t>
            </a:r>
            <a:endParaRPr lang="sr-Latn-RS" dirty="0" smtClean="0"/>
          </a:p>
          <a:p>
            <a:r>
              <a:rPr lang="en-US" dirty="0" smtClean="0"/>
              <a:t>Indications:</a:t>
            </a:r>
            <a:endParaRPr lang="sr-Latn-RS" dirty="0" smtClean="0"/>
          </a:p>
          <a:p>
            <a:pPr lvl="1"/>
            <a:r>
              <a:rPr lang="en-US" dirty="0" smtClean="0"/>
              <a:t>therapy and prophylaxis of DVT and embolism</a:t>
            </a:r>
            <a:endParaRPr lang="sr-Latn-RS" dirty="0" smtClean="0"/>
          </a:p>
          <a:p>
            <a:pPr lvl="1"/>
            <a:r>
              <a:rPr lang="en-US" dirty="0" smtClean="0"/>
              <a:t>treatment of adults with acute spontaneous and symptomatic superficial venous thrombosis of the lower extremities without accompanying DVT</a:t>
            </a:r>
            <a:endParaRPr lang="sr-Latn-RS" dirty="0" smtClean="0"/>
          </a:p>
          <a:p>
            <a:pPr lvl="1"/>
            <a:r>
              <a:rPr lang="en-US" dirty="0" smtClean="0"/>
              <a:t>reduction of blood </a:t>
            </a:r>
            <a:r>
              <a:rPr lang="en-US" dirty="0" err="1" smtClean="0"/>
              <a:t>coagulability</a:t>
            </a:r>
            <a:r>
              <a:rPr lang="en-US" dirty="0" smtClean="0"/>
              <a:t> in patients with unstable angina pectoris and acute myocardial infarction</a:t>
            </a:r>
            <a:endParaRPr lang="sr-Latn-RS" dirty="0" smtClean="0"/>
          </a:p>
          <a:p>
            <a:r>
              <a:rPr lang="en-US" dirty="0" smtClean="0"/>
              <a:t>Contraindications:</a:t>
            </a:r>
            <a:endParaRPr lang="sr-Latn-RS" dirty="0" smtClean="0"/>
          </a:p>
          <a:p>
            <a:pPr lvl="1"/>
            <a:r>
              <a:rPr lang="en-US" dirty="0" smtClean="0"/>
              <a:t>active clinically significant bleeding</a:t>
            </a:r>
            <a:endParaRPr lang="sr-Latn-RS" dirty="0" smtClean="0"/>
          </a:p>
          <a:p>
            <a:pPr lvl="1"/>
            <a:r>
              <a:rPr lang="en-US" dirty="0" smtClean="0"/>
              <a:t>acute bacterial </a:t>
            </a:r>
            <a:r>
              <a:rPr lang="en-US" dirty="0" err="1" smtClean="0"/>
              <a:t>endocarditis</a:t>
            </a:r>
            <a:endParaRPr lang="sr-Latn-RS" dirty="0" smtClean="0"/>
          </a:p>
          <a:p>
            <a:pPr lvl="1"/>
            <a:r>
              <a:rPr lang="en-US" dirty="0" smtClean="0"/>
              <a:t>severe kidney damage (</a:t>
            </a:r>
            <a:r>
              <a:rPr lang="en-US" dirty="0" err="1" smtClean="0"/>
              <a:t>creatinine</a:t>
            </a:r>
            <a:r>
              <a:rPr lang="en-US" dirty="0" smtClean="0"/>
              <a:t> clearance &lt; 20 ml/min)</a:t>
            </a:r>
            <a:endParaRPr lang="sr-Latn-RS" dirty="0" smtClean="0"/>
          </a:p>
          <a:p>
            <a:r>
              <a:rPr lang="en-US" dirty="0" smtClean="0"/>
              <a:t>Adverse effects</a:t>
            </a:r>
            <a:r>
              <a:rPr lang="sr-Latn-RS" dirty="0" smtClean="0"/>
              <a:t>:</a:t>
            </a:r>
          </a:p>
          <a:p>
            <a:pPr lvl="1"/>
            <a:r>
              <a:rPr lang="en-US" dirty="0" smtClean="0"/>
              <a:t>bleeding, anemia, rash, itching, edema, increase in </a:t>
            </a:r>
            <a:r>
              <a:rPr lang="en-US" dirty="0" err="1" smtClean="0"/>
              <a:t>transaminases</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dirty="0" smtClean="0"/>
              <a:t>Thrombin inhibitors </a:t>
            </a:r>
            <a:r>
              <a:rPr lang="sr-Latn-RS" dirty="0" smtClean="0"/>
              <a:t/>
            </a:r>
            <a:br>
              <a:rPr lang="sr-Latn-RS" dirty="0" smtClean="0"/>
            </a:br>
            <a:r>
              <a:rPr lang="en-US" sz="2400" dirty="0" smtClean="0"/>
              <a:t> </a:t>
            </a:r>
            <a:r>
              <a:rPr lang="sr-Latn-RS" sz="2400" dirty="0" smtClean="0"/>
              <a:t>                                                                         </a:t>
            </a:r>
            <a:r>
              <a:rPr lang="sr-Latn-RS" sz="2400" i="1" dirty="0" smtClean="0"/>
              <a:t>f</a:t>
            </a:r>
            <a:r>
              <a:rPr lang="en-US" sz="2400" i="1" dirty="0" err="1" smtClean="0"/>
              <a:t>ondaparinux</a:t>
            </a:r>
            <a:r>
              <a:rPr lang="en-US" sz="2400" i="1" dirty="0" smtClean="0"/>
              <a:t> </a:t>
            </a:r>
            <a:endParaRPr lang="en-US" sz="2400"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err="1" smtClean="0"/>
              <a:t>Hirudin</a:t>
            </a:r>
            <a:r>
              <a:rPr lang="en-US" dirty="0" smtClean="0"/>
              <a:t> is a constituent of the salivary leech </a:t>
            </a:r>
            <a:r>
              <a:rPr lang="en-US" i="1" dirty="0" err="1" smtClean="0"/>
              <a:t>Hirudo</a:t>
            </a:r>
            <a:r>
              <a:rPr lang="en-US" i="1" dirty="0" smtClean="0"/>
              <a:t> </a:t>
            </a:r>
            <a:r>
              <a:rPr lang="en-US" i="1" dirty="0" err="1" smtClean="0"/>
              <a:t>medicinalis</a:t>
            </a:r>
            <a:r>
              <a:rPr lang="en-US" dirty="0" smtClean="0"/>
              <a:t>; it is not used as a medicine</a:t>
            </a:r>
            <a:endParaRPr lang="sr-Latn-RS" dirty="0" smtClean="0"/>
          </a:p>
          <a:p>
            <a:r>
              <a:rPr lang="en-US" dirty="0" smtClean="0"/>
              <a:t>Analogues of </a:t>
            </a:r>
            <a:r>
              <a:rPr lang="en-US" dirty="0" err="1" smtClean="0"/>
              <a:t>hirudin</a:t>
            </a:r>
            <a:r>
              <a:rPr lang="en-US" dirty="0" smtClean="0"/>
              <a:t> (</a:t>
            </a:r>
            <a:r>
              <a:rPr lang="en-US" dirty="0" err="1" smtClean="0">
                <a:solidFill>
                  <a:srgbClr val="FF0000"/>
                </a:solidFill>
              </a:rPr>
              <a:t>lepirudin</a:t>
            </a:r>
            <a:r>
              <a:rPr lang="en-US" dirty="0" smtClean="0">
                <a:solidFill>
                  <a:srgbClr val="FF0000"/>
                </a:solidFill>
              </a:rPr>
              <a:t>, </a:t>
            </a:r>
            <a:r>
              <a:rPr lang="en-US" dirty="0" err="1" smtClean="0">
                <a:solidFill>
                  <a:srgbClr val="FF0000"/>
                </a:solidFill>
              </a:rPr>
              <a:t>bivalirudin</a:t>
            </a:r>
            <a:r>
              <a:rPr lang="en-US" dirty="0" smtClean="0">
                <a:solidFill>
                  <a:srgbClr val="FF0000"/>
                </a:solidFill>
              </a:rPr>
              <a:t>, </a:t>
            </a:r>
            <a:r>
              <a:rPr lang="en-US" dirty="0" err="1" smtClean="0">
                <a:solidFill>
                  <a:srgbClr val="FF0000"/>
                </a:solidFill>
              </a:rPr>
              <a:t>argatroban</a:t>
            </a:r>
            <a:r>
              <a:rPr lang="en-US" dirty="0" smtClean="0"/>
              <a:t>) are </a:t>
            </a:r>
            <a:r>
              <a:rPr lang="en-US" u="sng" dirty="0" smtClean="0"/>
              <a:t>direct</a:t>
            </a:r>
            <a:r>
              <a:rPr lang="en-US" dirty="0" smtClean="0"/>
              <a:t> reversible inhibitors of thrombin, both free forms in circulation, as well as forms bound to thrombus</a:t>
            </a:r>
            <a:endParaRPr lang="sr-Latn-RS" dirty="0" smtClean="0"/>
          </a:p>
          <a:p>
            <a:r>
              <a:rPr lang="en-US" dirty="0" smtClean="0"/>
              <a:t>Indications:</a:t>
            </a:r>
            <a:endParaRPr lang="sr-Latn-RS" dirty="0" smtClean="0"/>
          </a:p>
          <a:p>
            <a:pPr lvl="1"/>
            <a:r>
              <a:rPr lang="en-US" dirty="0" smtClean="0"/>
              <a:t>reduction of blood </a:t>
            </a:r>
            <a:r>
              <a:rPr lang="en-US" dirty="0" err="1" smtClean="0"/>
              <a:t>coagulability</a:t>
            </a:r>
            <a:r>
              <a:rPr lang="en-US" dirty="0" smtClean="0"/>
              <a:t> in patients with unstable angina pectoris</a:t>
            </a:r>
            <a:endParaRPr lang="sr-Latn-RS" dirty="0" smtClean="0"/>
          </a:p>
          <a:p>
            <a:pPr lvl="1"/>
            <a:r>
              <a:rPr lang="en-US" dirty="0" smtClean="0"/>
              <a:t>patients with DVT who have or are at risk of developing heparin-induced thrombocytopenia</a:t>
            </a:r>
            <a:endParaRPr lang="sr-Latn-RS" dirty="0" smtClean="0"/>
          </a:p>
          <a:p>
            <a:pPr lvl="1"/>
            <a:r>
              <a:rPr lang="en-US" dirty="0" smtClean="0"/>
              <a:t>patients undergoing </a:t>
            </a:r>
            <a:r>
              <a:rPr lang="en-US" dirty="0" err="1" smtClean="0"/>
              <a:t>percutaneous</a:t>
            </a:r>
            <a:r>
              <a:rPr lang="en-US" dirty="0" smtClean="0"/>
              <a:t> </a:t>
            </a:r>
            <a:r>
              <a:rPr lang="en-US" dirty="0" err="1" smtClean="0"/>
              <a:t>transluminal</a:t>
            </a:r>
            <a:r>
              <a:rPr lang="en-US" dirty="0" smtClean="0"/>
              <a:t> coronary angioplasty</a:t>
            </a:r>
            <a:endParaRPr lang="sr-Latn-RS" dirty="0" smtClean="0"/>
          </a:p>
          <a:p>
            <a:r>
              <a:rPr lang="en-US" dirty="0" smtClean="0"/>
              <a:t>Advantage:</a:t>
            </a:r>
            <a:endParaRPr lang="sr-Latn-RS" dirty="0" smtClean="0"/>
          </a:p>
          <a:p>
            <a:pPr lvl="1"/>
            <a:r>
              <a:rPr lang="en-US" dirty="0" smtClean="0"/>
              <a:t>bleeding occurs less frequently than with heparin administration</a:t>
            </a:r>
            <a:endParaRPr lang="sr-Latn-RS" dirty="0" smtClean="0"/>
          </a:p>
          <a:p>
            <a:r>
              <a:rPr lang="en-US" dirty="0" smtClean="0"/>
              <a:t>Use:</a:t>
            </a:r>
            <a:endParaRPr lang="sr-Latn-RS" dirty="0" smtClean="0"/>
          </a:p>
          <a:p>
            <a:pPr lvl="1"/>
            <a:r>
              <a:rPr lang="en-US" dirty="0" err="1" smtClean="0"/>
              <a:t>i.v</a:t>
            </a:r>
            <a:r>
              <a:rPr lang="en-US" dirty="0" smtClean="0"/>
              <a:t>.</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dirty="0" smtClean="0"/>
              <a:t>Thrombin inhibitors </a:t>
            </a:r>
            <a:r>
              <a:rPr lang="sr-Latn-RS" dirty="0" smtClean="0"/>
              <a:t/>
            </a:r>
            <a:br>
              <a:rPr lang="sr-Latn-RS" dirty="0" smtClean="0"/>
            </a:br>
            <a:r>
              <a:rPr lang="sr-Latn-RS" dirty="0" smtClean="0"/>
              <a:t>                                                     </a:t>
            </a:r>
            <a:r>
              <a:rPr lang="sr-Latn-RS" sz="2400" i="1" dirty="0" smtClean="0"/>
              <a:t>a</a:t>
            </a:r>
            <a:r>
              <a:rPr lang="en-US" sz="2400" i="1" dirty="0" err="1" smtClean="0"/>
              <a:t>nalogues</a:t>
            </a:r>
            <a:r>
              <a:rPr lang="en-US" sz="2400" i="1" dirty="0" smtClean="0"/>
              <a:t> of </a:t>
            </a:r>
            <a:r>
              <a:rPr lang="en-US" sz="2400" i="1" dirty="0" err="1" smtClean="0"/>
              <a:t>hirudin</a:t>
            </a:r>
            <a:endParaRPr lang="en-US" sz="24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Antiarrhythmics</a:t>
            </a:r>
            <a:r>
              <a:rPr lang="en-US" dirty="0" smtClean="0"/>
              <a:t> in AF</a:t>
            </a:r>
            <a:endParaRPr lang="en-US" dirty="0"/>
          </a:p>
        </p:txBody>
      </p:sp>
      <p:sp>
        <p:nvSpPr>
          <p:cNvPr id="3" name="Content Placeholder 2"/>
          <p:cNvSpPr>
            <a:spLocks noGrp="1"/>
          </p:cNvSpPr>
          <p:nvPr>
            <p:ph idx="1"/>
          </p:nvPr>
        </p:nvSpPr>
        <p:spPr/>
        <p:txBody>
          <a:bodyPr/>
          <a:lstStyle/>
          <a:p>
            <a:r>
              <a:rPr lang="en-US" dirty="0" smtClean="0"/>
              <a:t>In patients </a:t>
            </a:r>
            <a:r>
              <a:rPr lang="en-US" u="sng" dirty="0" smtClean="0"/>
              <a:t>with heart failure</a:t>
            </a:r>
            <a:r>
              <a:rPr lang="en-US" dirty="0" smtClean="0"/>
              <a:t>, control of the number of impulses passing through the ventricles can be established with </a:t>
            </a:r>
            <a:r>
              <a:rPr lang="en-US" dirty="0" err="1" smtClean="0">
                <a:solidFill>
                  <a:srgbClr val="FF0000"/>
                </a:solidFill>
              </a:rPr>
              <a:t>digoxin</a:t>
            </a:r>
            <a:r>
              <a:rPr lang="sr-Latn-RS" dirty="0" smtClean="0"/>
              <a:t> </a:t>
            </a:r>
          </a:p>
          <a:p>
            <a:pPr lvl="1"/>
            <a:r>
              <a:rPr lang="en-US" dirty="0" smtClean="0"/>
              <a:t>primary effect is slowing of </a:t>
            </a:r>
            <a:r>
              <a:rPr lang="en-US" dirty="0" err="1" smtClean="0"/>
              <a:t>atrioventricular</a:t>
            </a:r>
            <a:r>
              <a:rPr lang="en-US" dirty="0" smtClean="0"/>
              <a:t> (AV) conduction;</a:t>
            </a:r>
            <a:endParaRPr lang="sr-Latn-RS" dirty="0" smtClean="0"/>
          </a:p>
          <a:p>
            <a:pPr lvl="1"/>
            <a:r>
              <a:rPr lang="en-US" dirty="0" smtClean="0"/>
              <a:t>caution:</a:t>
            </a:r>
            <a:endParaRPr lang="sr-Latn-RS" dirty="0" smtClean="0"/>
          </a:p>
          <a:p>
            <a:pPr lvl="2"/>
            <a:r>
              <a:rPr lang="en-US" dirty="0" smtClean="0"/>
              <a:t>narrow therapeutic index and requires therapeutic monitoring,</a:t>
            </a:r>
            <a:endParaRPr lang="sr-Latn-RS" dirty="0" smtClean="0"/>
          </a:p>
          <a:p>
            <a:pPr lvl="2"/>
            <a:r>
              <a:rPr lang="en-US" dirty="0" smtClean="0"/>
              <a:t>causes many unwanted effects (AV block, arrhythmias, nausea, seeing a yellow halo around objects, psychosis),</a:t>
            </a:r>
            <a:endParaRPr lang="sr-Latn-RS" dirty="0" smtClean="0"/>
          </a:p>
          <a:p>
            <a:pPr lvl="2"/>
            <a:r>
              <a:rPr lang="en-US" dirty="0" smtClean="0"/>
              <a:t>is involved in multiple drug interactions (</a:t>
            </a:r>
            <a:r>
              <a:rPr lang="en-US" dirty="0" err="1" smtClean="0"/>
              <a:t>amiodarone</a:t>
            </a:r>
            <a:r>
              <a:rPr lang="en-US" dirty="0" smtClean="0"/>
              <a:t>, calcium channel blockers)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sr-Latn-RS" dirty="0" smtClean="0"/>
          </a:p>
          <a:p>
            <a:pPr>
              <a:buNone/>
            </a:pPr>
            <a:endParaRPr lang="sr-Latn-RS" dirty="0" smtClean="0"/>
          </a:p>
          <a:p>
            <a:pPr>
              <a:buNone/>
            </a:pPr>
            <a:endParaRPr lang="sr-Latn-RS" dirty="0" smtClean="0"/>
          </a:p>
          <a:p>
            <a:pPr algn="ctr">
              <a:buNone/>
            </a:pPr>
            <a:r>
              <a:rPr lang="en-US" sz="3200" dirty="0" smtClean="0"/>
              <a:t>THANK YOU FOR YOUR ATTENTION!</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Antiarrhythmics</a:t>
            </a:r>
            <a:r>
              <a:rPr lang="en-US" dirty="0" smtClean="0"/>
              <a:t> in AF</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patients </a:t>
            </a:r>
            <a:r>
              <a:rPr lang="en-US" u="sng" dirty="0" smtClean="0"/>
              <a:t>without heart failure</a:t>
            </a:r>
            <a:r>
              <a:rPr lang="en-US" dirty="0" smtClean="0"/>
              <a:t>, the drug of choice is the administration of a drug from the group:</a:t>
            </a:r>
            <a:endParaRPr lang="sr-Latn-RS" dirty="0" smtClean="0"/>
          </a:p>
          <a:p>
            <a:pPr lvl="1"/>
            <a:r>
              <a:rPr lang="en-US" dirty="0" smtClean="0"/>
              <a:t>beta blockers (</a:t>
            </a:r>
            <a:r>
              <a:rPr lang="en-US" dirty="0" err="1" smtClean="0"/>
              <a:t>propranolol</a:t>
            </a:r>
            <a:r>
              <a:rPr lang="en-US" dirty="0" smtClean="0"/>
              <a:t>, </a:t>
            </a:r>
            <a:r>
              <a:rPr lang="en-US" dirty="0" err="1" smtClean="0"/>
              <a:t>esmolol</a:t>
            </a:r>
            <a:r>
              <a:rPr lang="en-US" dirty="0" smtClean="0"/>
              <a:t>, </a:t>
            </a:r>
            <a:r>
              <a:rPr lang="en-US" dirty="0" err="1" smtClean="0"/>
              <a:t>acebutolol</a:t>
            </a:r>
            <a:r>
              <a:rPr lang="en-US" dirty="0" smtClean="0"/>
              <a:t>) or</a:t>
            </a:r>
            <a:endParaRPr lang="sr-Latn-RS" dirty="0" smtClean="0"/>
          </a:p>
          <a:p>
            <a:pPr lvl="1"/>
            <a:r>
              <a:rPr lang="en-US" dirty="0" smtClean="0"/>
              <a:t>calcium channel blockers (</a:t>
            </a:r>
            <a:r>
              <a:rPr lang="en-US" dirty="0" err="1" smtClean="0"/>
              <a:t>verapamil</a:t>
            </a:r>
            <a:r>
              <a:rPr lang="en-US" dirty="0" smtClean="0"/>
              <a:t>)</a:t>
            </a:r>
            <a:endParaRPr lang="sr-Latn-RS" dirty="0" smtClean="0"/>
          </a:p>
          <a:p>
            <a:r>
              <a:rPr lang="en-US" dirty="0" err="1" smtClean="0">
                <a:solidFill>
                  <a:srgbClr val="FF0000"/>
                </a:solidFill>
              </a:rPr>
              <a:t>Propranolol</a:t>
            </a:r>
            <a:r>
              <a:rPr lang="en-US" dirty="0" smtClean="0"/>
              <a:t> and other beta blockers belong to the II group of </a:t>
            </a:r>
            <a:r>
              <a:rPr lang="en-US" dirty="0" err="1" smtClean="0"/>
              <a:t>antiarrhythmics</a:t>
            </a:r>
            <a:r>
              <a:rPr lang="en-US" dirty="0" smtClean="0"/>
              <a:t> and work by reducing the </a:t>
            </a:r>
            <a:r>
              <a:rPr lang="en-US" dirty="0" err="1" smtClean="0"/>
              <a:t>arrhythmogenic</a:t>
            </a:r>
            <a:r>
              <a:rPr lang="en-US" dirty="0" smtClean="0"/>
              <a:t> effect of the sympathetic nervous system on the heart.</a:t>
            </a:r>
            <a:endParaRPr lang="sr-Latn-RS" dirty="0" smtClean="0"/>
          </a:p>
          <a:p>
            <a:r>
              <a:rPr lang="en-US" dirty="0" err="1" smtClean="0"/>
              <a:t>Propranolol</a:t>
            </a:r>
            <a:r>
              <a:rPr lang="en-US" dirty="0" smtClean="0"/>
              <a:t> is a non-selective beta-adrenergic receptor blocker that is administered orally in AF at a dose of 20 mg every 6 hours. Side effects are numerous:</a:t>
            </a:r>
            <a:endParaRPr lang="sr-Latn-RS" dirty="0" smtClean="0"/>
          </a:p>
          <a:p>
            <a:pPr lvl="1"/>
            <a:r>
              <a:rPr lang="en-US" dirty="0" err="1" smtClean="0"/>
              <a:t>bronchoconstriction</a:t>
            </a:r>
            <a:r>
              <a:rPr lang="en-US" dirty="0" smtClean="0"/>
              <a:t>, hypoglycemia, </a:t>
            </a:r>
            <a:r>
              <a:rPr lang="en-US" dirty="0" err="1" smtClean="0"/>
              <a:t>hypertriglyceridemia</a:t>
            </a:r>
            <a:r>
              <a:rPr lang="en-US" dirty="0" smtClean="0"/>
              <a:t>, nightmares, depression, impotence</a:t>
            </a:r>
            <a:endParaRPr lang="sr-Latn-RS" dirty="0" smtClean="0"/>
          </a:p>
          <a:p>
            <a:r>
              <a:rPr lang="en-US" dirty="0" err="1" smtClean="0">
                <a:solidFill>
                  <a:srgbClr val="FF0000"/>
                </a:solidFill>
              </a:rPr>
              <a:t>Esmolol</a:t>
            </a:r>
            <a:r>
              <a:rPr lang="en-US" dirty="0" smtClean="0"/>
              <a:t> is a selective β1 blocker that has a short duration of action because it is rapidly degraded in plasma by </a:t>
            </a:r>
            <a:r>
              <a:rPr lang="en-US" dirty="0" err="1" smtClean="0"/>
              <a:t>esterases</a:t>
            </a:r>
            <a:r>
              <a:rPr lang="en-US" dirty="0" smtClean="0"/>
              <a:t>. It is administered </a:t>
            </a:r>
            <a:r>
              <a:rPr lang="en-US" i="1" dirty="0" err="1" smtClean="0"/>
              <a:t>i.v</a:t>
            </a:r>
            <a:r>
              <a:rPr lang="en-US" i="1" dirty="0" smtClean="0"/>
              <a:t>.</a:t>
            </a:r>
            <a:r>
              <a:rPr lang="en-US" dirty="0" smtClean="0"/>
              <a:t> for quick AF frequency control.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Antiarrhythmics</a:t>
            </a:r>
            <a:r>
              <a:rPr lang="en-US" dirty="0" smtClean="0"/>
              <a:t> in AF</a:t>
            </a:r>
            <a:endParaRPr lang="en-US" dirty="0"/>
          </a:p>
        </p:txBody>
      </p:sp>
      <p:sp>
        <p:nvSpPr>
          <p:cNvPr id="3" name="Content Placeholder 2"/>
          <p:cNvSpPr>
            <a:spLocks noGrp="1"/>
          </p:cNvSpPr>
          <p:nvPr>
            <p:ph idx="1"/>
          </p:nvPr>
        </p:nvSpPr>
        <p:spPr/>
        <p:txBody>
          <a:bodyPr/>
          <a:lstStyle/>
          <a:p>
            <a:r>
              <a:rPr lang="en-US" dirty="0" err="1" smtClean="0">
                <a:solidFill>
                  <a:srgbClr val="FF0000"/>
                </a:solidFill>
              </a:rPr>
              <a:t>Verapamil</a:t>
            </a:r>
            <a:r>
              <a:rPr lang="en-US" dirty="0" smtClean="0"/>
              <a:t> belongs to the IV group of </a:t>
            </a:r>
            <a:r>
              <a:rPr lang="en-US" dirty="0" err="1" smtClean="0"/>
              <a:t>antiarrhythmics</a:t>
            </a:r>
            <a:r>
              <a:rPr lang="en-US" dirty="0" smtClean="0"/>
              <a:t>. It acts as a blocker of calcium channels, i.e. prevents the entry of calcium ions through L-type channels into </a:t>
            </a:r>
            <a:r>
              <a:rPr lang="en-US" dirty="0" err="1" smtClean="0"/>
              <a:t>cardiomyocytes</a:t>
            </a:r>
            <a:r>
              <a:rPr lang="en-US" dirty="0" smtClean="0"/>
              <a:t>, thereby slowing conduction through the AV node.</a:t>
            </a:r>
            <a:endParaRPr lang="sr-Latn-RS" dirty="0" smtClean="0"/>
          </a:p>
          <a:p>
            <a:r>
              <a:rPr lang="en-US" dirty="0" smtClean="0"/>
              <a:t>It is used in AF orally in a dose of 240 to 320 mg/day divided into 3-4 doses.</a:t>
            </a:r>
            <a:endParaRPr lang="sr-Latn-RS" dirty="0" smtClean="0"/>
          </a:p>
          <a:p>
            <a:r>
              <a:rPr lang="en-US" dirty="0" smtClean="0"/>
              <a:t>Adverse effects:</a:t>
            </a:r>
            <a:endParaRPr lang="sr-Latn-RS" dirty="0" smtClean="0"/>
          </a:p>
          <a:p>
            <a:pPr lvl="1"/>
            <a:r>
              <a:rPr lang="en-US" dirty="0" smtClean="0"/>
              <a:t>nausea, dizziness, headache, slow heartbeat, increased level of liver enzymes, constipation, fatigue</a:t>
            </a:r>
            <a:endParaRPr lang="sr-Latn-RS" dirty="0" smtClean="0"/>
          </a:p>
          <a:p>
            <a:r>
              <a:rPr lang="en-US" dirty="0" smtClean="0"/>
              <a:t>It interacts with other </a:t>
            </a:r>
            <a:r>
              <a:rPr lang="en-US" dirty="0" err="1" smtClean="0"/>
              <a:t>antiarrhythmics</a:t>
            </a:r>
            <a:r>
              <a:rPr lang="en-US" dirty="0" smtClean="0"/>
              <a:t> (</a:t>
            </a:r>
            <a:r>
              <a:rPr lang="en-US" dirty="0" err="1" smtClean="0"/>
              <a:t>dofetilide</a:t>
            </a:r>
            <a:r>
              <a:rPr lang="en-US" dirty="0" smtClean="0"/>
              <a:t>, </a:t>
            </a:r>
            <a:r>
              <a:rPr lang="en-US" dirty="0" err="1" smtClean="0"/>
              <a:t>disopyramide</a:t>
            </a:r>
            <a:r>
              <a:rPr lang="en-US" dirty="0" smtClean="0"/>
              <a:t>) and oral anticoagulants (</a:t>
            </a:r>
            <a:r>
              <a:rPr lang="en-US" dirty="0" err="1" smtClean="0"/>
              <a:t>apixaban</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Antiarrhythmics</a:t>
            </a:r>
            <a:r>
              <a:rPr lang="en-US" dirty="0" smtClean="0"/>
              <a:t> in AF</a:t>
            </a:r>
            <a:endParaRPr lang="en-US" dirty="0"/>
          </a:p>
        </p:txBody>
      </p:sp>
      <p:sp>
        <p:nvSpPr>
          <p:cNvPr id="3" name="Content Placeholder 2"/>
          <p:cNvSpPr>
            <a:spLocks noGrp="1"/>
          </p:cNvSpPr>
          <p:nvPr>
            <p:ph idx="1"/>
          </p:nvPr>
        </p:nvSpPr>
        <p:spPr/>
        <p:txBody>
          <a:bodyPr>
            <a:normAutofit lnSpcReduction="10000"/>
          </a:bodyPr>
          <a:lstStyle/>
          <a:p>
            <a:r>
              <a:rPr lang="en-US" dirty="0" err="1" smtClean="0">
                <a:solidFill>
                  <a:srgbClr val="FF0000"/>
                </a:solidFill>
              </a:rPr>
              <a:t>Sotalol</a:t>
            </a:r>
            <a:r>
              <a:rPr lang="en-US" dirty="0" smtClean="0">
                <a:solidFill>
                  <a:srgbClr val="FF0000"/>
                </a:solidFill>
              </a:rPr>
              <a:t> and </a:t>
            </a:r>
            <a:r>
              <a:rPr lang="en-US" dirty="0" err="1" smtClean="0">
                <a:solidFill>
                  <a:srgbClr val="FF0000"/>
                </a:solidFill>
              </a:rPr>
              <a:t>dofetilide</a:t>
            </a:r>
            <a:r>
              <a:rPr lang="en-US" dirty="0" smtClean="0">
                <a:solidFill>
                  <a:srgbClr val="FF0000"/>
                </a:solidFill>
              </a:rPr>
              <a:t> </a:t>
            </a:r>
            <a:r>
              <a:rPr lang="en-US" dirty="0" smtClean="0"/>
              <a:t>are group III </a:t>
            </a:r>
            <a:r>
              <a:rPr lang="en-US" dirty="0" err="1" smtClean="0"/>
              <a:t>antiarrhythmics</a:t>
            </a:r>
            <a:r>
              <a:rPr lang="en-US" dirty="0" smtClean="0"/>
              <a:t> that have a beneficial effect in suppressing AF by prolonging the action potential and the refractory period.</a:t>
            </a:r>
            <a:endParaRPr lang="sr-Latn-RS" dirty="0" smtClean="0"/>
          </a:p>
          <a:p>
            <a:r>
              <a:rPr lang="en-US" dirty="0" err="1" smtClean="0"/>
              <a:t>Sotalol</a:t>
            </a:r>
            <a:r>
              <a:rPr lang="en-US" dirty="0" smtClean="0"/>
              <a:t> blocks beta receptors and has a direct effect on the heart.</a:t>
            </a:r>
            <a:endParaRPr lang="sr-Latn-RS" dirty="0" smtClean="0"/>
          </a:p>
          <a:p>
            <a:r>
              <a:rPr lang="en-US" dirty="0" smtClean="0"/>
              <a:t>Caution:</a:t>
            </a:r>
            <a:endParaRPr lang="sr-Latn-RS" dirty="0" smtClean="0"/>
          </a:p>
          <a:p>
            <a:pPr lvl="1"/>
            <a:r>
              <a:rPr lang="en-US" dirty="0" smtClean="0"/>
              <a:t>may cause ventricular arrhythmias especially in individuals with prolonged QT interval</a:t>
            </a:r>
            <a:endParaRPr lang="sr-Latn-RS" dirty="0" smtClean="0"/>
          </a:p>
          <a:p>
            <a:r>
              <a:rPr lang="en-US" dirty="0" err="1" smtClean="0"/>
              <a:t>Dofetilide</a:t>
            </a:r>
            <a:r>
              <a:rPr lang="en-US" dirty="0" smtClean="0"/>
              <a:t> blocks K</a:t>
            </a:r>
            <a:r>
              <a:rPr lang="en-US" baseline="30000" dirty="0" smtClean="0"/>
              <a:t>+</a:t>
            </a:r>
            <a:r>
              <a:rPr lang="en-US" dirty="0" smtClean="0"/>
              <a:t> ion channels.</a:t>
            </a:r>
            <a:endParaRPr lang="sr-Latn-RS" dirty="0" smtClean="0"/>
          </a:p>
          <a:p>
            <a:r>
              <a:rPr lang="en-US" dirty="0" smtClean="0"/>
              <a:t>Adverse effects:</a:t>
            </a:r>
            <a:endParaRPr lang="sr-Latn-RS" dirty="0" smtClean="0"/>
          </a:p>
          <a:p>
            <a:pPr lvl="1"/>
            <a:r>
              <a:rPr lang="en-US" dirty="0" smtClean="0"/>
              <a:t>ventricular arrhythmia ("</a:t>
            </a:r>
            <a:r>
              <a:rPr lang="en-US" dirty="0" err="1" smtClean="0"/>
              <a:t>torsade</a:t>
            </a:r>
            <a:r>
              <a:rPr lang="en-US" dirty="0" smtClean="0"/>
              <a:t> de pointes"), rash, severe diarrhea, dizziness, sweating, vomiting, loss of appetite, increased thirst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Antiarrhythmics</a:t>
            </a:r>
            <a:r>
              <a:rPr lang="en-US" dirty="0" smtClean="0"/>
              <a:t> in AF</a:t>
            </a:r>
            <a:endParaRPr lang="en-US" dirty="0"/>
          </a:p>
        </p:txBody>
      </p:sp>
      <p:sp>
        <p:nvSpPr>
          <p:cNvPr id="3" name="Content Placeholder 2"/>
          <p:cNvSpPr>
            <a:spLocks noGrp="1"/>
          </p:cNvSpPr>
          <p:nvPr>
            <p:ph idx="1"/>
          </p:nvPr>
        </p:nvSpPr>
        <p:spPr/>
        <p:txBody>
          <a:bodyPr/>
          <a:lstStyle/>
          <a:p>
            <a:r>
              <a:rPr lang="en-US" dirty="0" err="1" smtClean="0">
                <a:solidFill>
                  <a:srgbClr val="FF0000"/>
                </a:solidFill>
              </a:rPr>
              <a:t>Dronedarone</a:t>
            </a:r>
            <a:r>
              <a:rPr lang="en-US" dirty="0" smtClean="0"/>
              <a:t> (a </a:t>
            </a:r>
            <a:r>
              <a:rPr lang="en-US" dirty="0" err="1" smtClean="0"/>
              <a:t>benzofuran</a:t>
            </a:r>
            <a:r>
              <a:rPr lang="en-US" dirty="0" smtClean="0"/>
              <a:t> derivative of </a:t>
            </a:r>
            <a:r>
              <a:rPr lang="en-US" dirty="0" err="1" smtClean="0"/>
              <a:t>amiodarone</a:t>
            </a:r>
            <a:r>
              <a:rPr lang="en-US" dirty="0" smtClean="0"/>
              <a:t>) is used to treat AF and </a:t>
            </a:r>
            <a:r>
              <a:rPr lang="en-US" dirty="0" err="1" smtClean="0"/>
              <a:t>atrial</a:t>
            </a:r>
            <a:r>
              <a:rPr lang="en-US" dirty="0" smtClean="0"/>
              <a:t> flutter to reduce hospitalizations in patients with high-risk AF.</a:t>
            </a:r>
            <a:r>
              <a:rPr lang="sr-Latn-RS" dirty="0" smtClean="0"/>
              <a:t> </a:t>
            </a:r>
          </a:p>
          <a:p>
            <a:r>
              <a:rPr lang="en-US" dirty="0" smtClean="0"/>
              <a:t>It has a multiple mechanism of action similar to that of </a:t>
            </a:r>
            <a:r>
              <a:rPr lang="en-US" dirty="0" err="1" smtClean="0"/>
              <a:t>amiodarone</a:t>
            </a:r>
            <a:r>
              <a:rPr lang="en-US" dirty="0" smtClean="0"/>
              <a:t>:</a:t>
            </a:r>
            <a:endParaRPr lang="sr-Latn-RS" dirty="0" smtClean="0"/>
          </a:p>
          <a:p>
            <a:pPr lvl="1"/>
            <a:r>
              <a:rPr lang="en-US" dirty="0" smtClean="0"/>
              <a:t>blocks potassium, sodium and calcium channels and exhibits </a:t>
            </a:r>
            <a:r>
              <a:rPr lang="en-US" dirty="0" err="1" smtClean="0"/>
              <a:t>antiadrenergic</a:t>
            </a:r>
            <a:r>
              <a:rPr lang="en-US" dirty="0" smtClean="0"/>
              <a:t> properties.</a:t>
            </a:r>
            <a:endParaRPr lang="sr-Latn-RS" dirty="0" smtClean="0"/>
          </a:p>
          <a:p>
            <a:r>
              <a:rPr lang="en-US" dirty="0" smtClean="0"/>
              <a:t>The advantage over </a:t>
            </a:r>
            <a:r>
              <a:rPr lang="en-US" dirty="0" err="1" smtClean="0"/>
              <a:t>amiodarone</a:t>
            </a:r>
            <a:r>
              <a:rPr lang="en-US" dirty="0" smtClean="0"/>
              <a:t> is a lower side effect profile, but the disadvantage is lower efficacy.</a:t>
            </a:r>
            <a:endParaRPr lang="sr-Latn-RS" dirty="0" smtClean="0"/>
          </a:p>
          <a:p>
            <a:r>
              <a:rPr lang="en-US" dirty="0" smtClean="0"/>
              <a:t>It is contraindicated in patients with heart failure, as it can worsen it.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Anticoagulant therapy in AF</a:t>
            </a:r>
            <a:endParaRPr lang="en-US" dirty="0"/>
          </a:p>
        </p:txBody>
      </p:sp>
      <p:sp>
        <p:nvSpPr>
          <p:cNvPr id="3" name="Content Placeholder 2"/>
          <p:cNvSpPr>
            <a:spLocks noGrp="1"/>
          </p:cNvSpPr>
          <p:nvPr>
            <p:ph idx="1"/>
          </p:nvPr>
        </p:nvSpPr>
        <p:spPr/>
        <p:txBody>
          <a:bodyPr/>
          <a:lstStyle/>
          <a:p>
            <a:r>
              <a:rPr lang="en-US" dirty="0" smtClean="0"/>
              <a:t>Prevention of complications of AF</a:t>
            </a:r>
            <a:r>
              <a:rPr lang="sr-Latn-RS" dirty="0" smtClean="0"/>
              <a:t>         </a:t>
            </a:r>
            <a:r>
              <a:rPr lang="en-US" dirty="0" smtClean="0"/>
              <a:t> stroke and </a:t>
            </a:r>
            <a:r>
              <a:rPr lang="en-US" dirty="0" err="1" smtClean="0"/>
              <a:t>thromboembolism</a:t>
            </a:r>
            <a:endParaRPr lang="en-US" dirty="0"/>
          </a:p>
        </p:txBody>
      </p:sp>
      <p:sp>
        <p:nvSpPr>
          <p:cNvPr id="4" name="Right Arrow 3"/>
          <p:cNvSpPr/>
          <p:nvPr/>
        </p:nvSpPr>
        <p:spPr>
          <a:xfrm>
            <a:off x="5148064" y="1844824"/>
            <a:ext cx="57606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403648" y="2852936"/>
            <a:ext cx="2736304" cy="122413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691680" y="3068960"/>
            <a:ext cx="2160240" cy="707886"/>
          </a:xfrm>
          <a:prstGeom prst="rect">
            <a:avLst/>
          </a:prstGeom>
          <a:noFill/>
        </p:spPr>
        <p:txBody>
          <a:bodyPr wrap="square" rtlCol="0">
            <a:spAutoFit/>
          </a:bodyPr>
          <a:lstStyle/>
          <a:p>
            <a:pPr algn="ctr"/>
            <a:r>
              <a:rPr lang="sr-Latn-RS" sz="2000" dirty="0" smtClean="0">
                <a:latin typeface="Arial" pitchFamily="34" charset="0"/>
                <a:cs typeface="Arial" pitchFamily="34" charset="0"/>
              </a:rPr>
              <a:t>Oral anticoagulants</a:t>
            </a:r>
            <a:endParaRPr lang="en-US" sz="2000" dirty="0">
              <a:latin typeface="Arial" pitchFamily="34" charset="0"/>
              <a:cs typeface="Arial" pitchFamily="34" charset="0"/>
            </a:endParaRPr>
          </a:p>
        </p:txBody>
      </p:sp>
      <p:sp>
        <p:nvSpPr>
          <p:cNvPr id="7" name="Oval 6"/>
          <p:cNvSpPr/>
          <p:nvPr/>
        </p:nvSpPr>
        <p:spPr>
          <a:xfrm>
            <a:off x="5292080" y="2852936"/>
            <a:ext cx="2736304" cy="122413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580112" y="3068960"/>
            <a:ext cx="2160240" cy="1015663"/>
          </a:xfrm>
          <a:prstGeom prst="rect">
            <a:avLst/>
          </a:prstGeom>
          <a:noFill/>
        </p:spPr>
        <p:txBody>
          <a:bodyPr wrap="square" rtlCol="0">
            <a:spAutoFit/>
          </a:bodyPr>
          <a:lstStyle/>
          <a:p>
            <a:pPr algn="ctr"/>
            <a:r>
              <a:rPr lang="sr-Latn-RS" sz="2000" dirty="0" smtClean="0">
                <a:latin typeface="Arial" pitchFamily="34" charset="0"/>
                <a:cs typeface="Arial" pitchFamily="34" charset="0"/>
              </a:rPr>
              <a:t>Parenteral anticoagulants</a:t>
            </a:r>
            <a:endParaRPr lang="en-US" sz="2000" dirty="0" smtClean="0">
              <a:latin typeface="Arial" pitchFamily="34" charset="0"/>
              <a:cs typeface="Arial" pitchFamily="34" charset="0"/>
            </a:endParaRPr>
          </a:p>
          <a:p>
            <a:pPr algn="ctr"/>
            <a:endParaRPr lang="en-US" sz="2000" dirty="0">
              <a:latin typeface="Arial" pitchFamily="34" charset="0"/>
              <a:cs typeface="Arial" pitchFamily="34" charset="0"/>
            </a:endParaRPr>
          </a:p>
        </p:txBody>
      </p:sp>
      <p:sp>
        <p:nvSpPr>
          <p:cNvPr id="9" name="Rectangle 8"/>
          <p:cNvSpPr/>
          <p:nvPr/>
        </p:nvSpPr>
        <p:spPr>
          <a:xfrm>
            <a:off x="1187624" y="4437112"/>
            <a:ext cx="3312368" cy="969496"/>
          </a:xfrm>
          <a:prstGeom prst="rect">
            <a:avLst/>
          </a:prstGeom>
        </p:spPr>
        <p:txBody>
          <a:bodyPr wrap="square">
            <a:spAutoFit/>
          </a:bodyPr>
          <a:lstStyle/>
          <a:p>
            <a:pPr>
              <a:buFont typeface="Wingdings" pitchFamily="2" charset="2"/>
              <a:buChar char="ü"/>
            </a:pPr>
            <a:r>
              <a:rPr lang="sr-Latn-RS" dirty="0" smtClean="0"/>
              <a:t> </a:t>
            </a:r>
            <a:r>
              <a:rPr lang="en-US" sz="1900" dirty="0" smtClean="0">
                <a:latin typeface="Arial" pitchFamily="34" charset="0"/>
                <a:cs typeface="Arial" pitchFamily="34" charset="0"/>
              </a:rPr>
              <a:t>Vitamin K antagonists</a:t>
            </a:r>
            <a:endParaRPr lang="sr-Latn-RS" sz="1900" dirty="0" smtClean="0">
              <a:latin typeface="Arial" pitchFamily="34" charset="0"/>
              <a:cs typeface="Arial" pitchFamily="34" charset="0"/>
            </a:endParaRPr>
          </a:p>
          <a:p>
            <a:pPr>
              <a:buFont typeface="Wingdings" pitchFamily="2" charset="2"/>
              <a:buChar char="ü"/>
            </a:pPr>
            <a:r>
              <a:rPr lang="sr-Latn-RS" sz="1900" dirty="0" smtClean="0">
                <a:latin typeface="Arial" pitchFamily="34" charset="0"/>
                <a:cs typeface="Arial" pitchFamily="34" charset="0"/>
              </a:rPr>
              <a:t> </a:t>
            </a:r>
            <a:r>
              <a:rPr lang="en-US" sz="1900" dirty="0" smtClean="0">
                <a:latin typeface="Arial" pitchFamily="34" charset="0"/>
                <a:cs typeface="Arial" pitchFamily="34" charset="0"/>
              </a:rPr>
              <a:t>Inhibitors of factor </a:t>
            </a:r>
            <a:r>
              <a:rPr lang="en-US" sz="1900" dirty="0" err="1" smtClean="0">
                <a:latin typeface="Arial" pitchFamily="34" charset="0"/>
                <a:cs typeface="Arial" pitchFamily="34" charset="0"/>
              </a:rPr>
              <a:t>Xa</a:t>
            </a:r>
            <a:endParaRPr lang="sr-Latn-RS" sz="1900" dirty="0" smtClean="0">
              <a:latin typeface="Arial" pitchFamily="34" charset="0"/>
              <a:cs typeface="Arial" pitchFamily="34" charset="0"/>
            </a:endParaRPr>
          </a:p>
          <a:p>
            <a:pPr>
              <a:buFont typeface="Wingdings" pitchFamily="2" charset="2"/>
              <a:buChar char="ü"/>
            </a:pPr>
            <a:r>
              <a:rPr lang="sr-Latn-RS" sz="1900" dirty="0" smtClean="0">
                <a:latin typeface="Arial" pitchFamily="34" charset="0"/>
                <a:cs typeface="Arial" pitchFamily="34" charset="0"/>
              </a:rPr>
              <a:t> </a:t>
            </a:r>
            <a:r>
              <a:rPr lang="en-US" sz="1900" dirty="0" smtClean="0">
                <a:latin typeface="Arial" pitchFamily="34" charset="0"/>
                <a:cs typeface="Arial" pitchFamily="34" charset="0"/>
              </a:rPr>
              <a:t>Thrombin inhibitors</a:t>
            </a:r>
            <a:endParaRPr lang="en-US" sz="1900" dirty="0">
              <a:latin typeface="Arial" pitchFamily="34" charset="0"/>
              <a:cs typeface="Arial" pitchFamily="34" charset="0"/>
            </a:endParaRPr>
          </a:p>
        </p:txBody>
      </p:sp>
      <p:sp>
        <p:nvSpPr>
          <p:cNvPr id="10" name="Rectangle 9"/>
          <p:cNvSpPr/>
          <p:nvPr/>
        </p:nvSpPr>
        <p:spPr>
          <a:xfrm>
            <a:off x="5004048" y="4437112"/>
            <a:ext cx="3312368" cy="677108"/>
          </a:xfrm>
          <a:prstGeom prst="rect">
            <a:avLst/>
          </a:prstGeom>
        </p:spPr>
        <p:txBody>
          <a:bodyPr wrap="square">
            <a:spAutoFit/>
          </a:bodyPr>
          <a:lstStyle/>
          <a:p>
            <a:pPr>
              <a:buFont typeface="Wingdings" pitchFamily="2" charset="2"/>
              <a:buChar char="ü"/>
            </a:pPr>
            <a:r>
              <a:rPr lang="sr-Latn-RS" dirty="0" smtClean="0"/>
              <a:t> </a:t>
            </a:r>
            <a:r>
              <a:rPr lang="sr-Latn-RS" sz="1900" dirty="0" smtClean="0">
                <a:latin typeface="Arial" pitchFamily="34" charset="0"/>
                <a:cs typeface="Arial" pitchFamily="34" charset="0"/>
              </a:rPr>
              <a:t>Indirect t</a:t>
            </a:r>
            <a:r>
              <a:rPr lang="en-US" sz="1900" dirty="0" err="1" smtClean="0">
                <a:latin typeface="Arial" pitchFamily="34" charset="0"/>
                <a:cs typeface="Arial" pitchFamily="34" charset="0"/>
              </a:rPr>
              <a:t>hrombin</a:t>
            </a:r>
            <a:r>
              <a:rPr lang="en-US" sz="1900" dirty="0" smtClean="0">
                <a:latin typeface="Arial" pitchFamily="34" charset="0"/>
                <a:cs typeface="Arial" pitchFamily="34" charset="0"/>
              </a:rPr>
              <a:t> inhibitors</a:t>
            </a:r>
            <a:endParaRPr lang="sr-Latn-RS" sz="1900" dirty="0" smtClean="0">
              <a:latin typeface="Arial" pitchFamily="34" charset="0"/>
              <a:cs typeface="Arial" pitchFamily="34" charset="0"/>
            </a:endParaRPr>
          </a:p>
          <a:p>
            <a:pPr>
              <a:buFont typeface="Wingdings" pitchFamily="2" charset="2"/>
              <a:buChar char="ü"/>
            </a:pPr>
            <a:r>
              <a:rPr lang="sr-Latn-RS" sz="1900" dirty="0" smtClean="0">
                <a:latin typeface="Arial" pitchFamily="34" charset="0"/>
                <a:cs typeface="Arial" pitchFamily="34" charset="0"/>
              </a:rPr>
              <a:t> Direct t</a:t>
            </a:r>
            <a:r>
              <a:rPr lang="en-US" sz="1900" dirty="0" err="1" smtClean="0">
                <a:latin typeface="Arial" pitchFamily="34" charset="0"/>
                <a:cs typeface="Arial" pitchFamily="34" charset="0"/>
              </a:rPr>
              <a:t>hrombin</a:t>
            </a:r>
            <a:r>
              <a:rPr lang="en-US" sz="1900" dirty="0" smtClean="0">
                <a:latin typeface="Arial" pitchFamily="34" charset="0"/>
                <a:cs typeface="Arial" pitchFamily="34" charset="0"/>
              </a:rPr>
              <a:t> inhibitors</a:t>
            </a:r>
            <a:endParaRPr lang="en-US" sz="19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Vitamin K antagonists</a:t>
            </a:r>
            <a:endParaRPr lang="en-US" dirty="0"/>
          </a:p>
        </p:txBody>
      </p:sp>
      <p:sp>
        <p:nvSpPr>
          <p:cNvPr id="3" name="Content Placeholder 2"/>
          <p:cNvSpPr>
            <a:spLocks noGrp="1"/>
          </p:cNvSpPr>
          <p:nvPr>
            <p:ph idx="1"/>
          </p:nvPr>
        </p:nvSpPr>
        <p:spPr/>
        <p:txBody>
          <a:bodyPr>
            <a:normAutofit lnSpcReduction="10000"/>
          </a:bodyPr>
          <a:lstStyle/>
          <a:p>
            <a:r>
              <a:rPr lang="en-US" dirty="0" smtClean="0"/>
              <a:t>They inhibit the reduction of vitamin K in the liver, which is required for the gamma </a:t>
            </a:r>
            <a:r>
              <a:rPr lang="en-US" dirty="0" err="1" smtClean="0"/>
              <a:t>carboxylation</a:t>
            </a:r>
            <a:r>
              <a:rPr lang="en-US" dirty="0" smtClean="0"/>
              <a:t> of vitamin K-dependent coagulation factors (II, VII, IX, X) and proteins C and S. </a:t>
            </a:r>
            <a:endParaRPr lang="sr-Latn-RS" dirty="0" smtClean="0"/>
          </a:p>
          <a:p>
            <a:r>
              <a:rPr lang="en-US" dirty="0" smtClean="0"/>
              <a:t>Non-</a:t>
            </a:r>
            <a:r>
              <a:rPr lang="en-US" dirty="0" err="1" smtClean="0"/>
              <a:t>carboxylated</a:t>
            </a:r>
            <a:r>
              <a:rPr lang="en-US" dirty="0" smtClean="0"/>
              <a:t> coagulation factors do not participate in coagulation, which prevents the formation of thrombus.</a:t>
            </a:r>
            <a:endParaRPr lang="sr-Latn-RS" dirty="0" smtClean="0"/>
          </a:p>
          <a:p>
            <a:r>
              <a:rPr lang="en-US" dirty="0" err="1" smtClean="0">
                <a:solidFill>
                  <a:srgbClr val="FF0000"/>
                </a:solidFill>
              </a:rPr>
              <a:t>Coumarin</a:t>
            </a:r>
            <a:r>
              <a:rPr lang="en-US" dirty="0" smtClean="0">
                <a:solidFill>
                  <a:srgbClr val="FF0000"/>
                </a:solidFill>
              </a:rPr>
              <a:t> derivatives </a:t>
            </a:r>
            <a:r>
              <a:rPr lang="en-US" dirty="0" smtClean="0"/>
              <a:t>(</a:t>
            </a:r>
            <a:r>
              <a:rPr lang="en-US" dirty="0" err="1" smtClean="0"/>
              <a:t>warfarin</a:t>
            </a:r>
            <a:r>
              <a:rPr lang="en-US" dirty="0" smtClean="0"/>
              <a:t>, </a:t>
            </a:r>
            <a:r>
              <a:rPr lang="en-US" dirty="0" err="1" smtClean="0"/>
              <a:t>acenocoumarol</a:t>
            </a:r>
            <a:r>
              <a:rPr lang="en-US" dirty="0" smtClean="0"/>
              <a:t>, </a:t>
            </a:r>
            <a:r>
              <a:rPr lang="en-US" dirty="0" err="1" smtClean="0"/>
              <a:t>phenprocoumon</a:t>
            </a:r>
            <a:r>
              <a:rPr lang="en-US" dirty="0" smtClean="0"/>
              <a:t>)</a:t>
            </a:r>
            <a:endParaRPr lang="sr-Latn-RS" dirty="0" smtClean="0"/>
          </a:p>
          <a:p>
            <a:r>
              <a:rPr lang="en-US" dirty="0" smtClean="0">
                <a:solidFill>
                  <a:srgbClr val="FF0000"/>
                </a:solidFill>
              </a:rPr>
              <a:t>Derivatives of </a:t>
            </a:r>
            <a:r>
              <a:rPr lang="en-US" dirty="0" err="1" smtClean="0">
                <a:solidFill>
                  <a:srgbClr val="FF0000"/>
                </a:solidFill>
              </a:rPr>
              <a:t>indandione</a:t>
            </a:r>
            <a:r>
              <a:rPr lang="en-US" dirty="0" smtClean="0">
                <a:solidFill>
                  <a:srgbClr val="FF0000"/>
                </a:solidFill>
              </a:rPr>
              <a:t> </a:t>
            </a:r>
            <a:r>
              <a:rPr lang="en-US" dirty="0" smtClean="0"/>
              <a:t>(</a:t>
            </a:r>
            <a:r>
              <a:rPr lang="en-US" dirty="0" err="1" smtClean="0"/>
              <a:t>phenindione</a:t>
            </a:r>
            <a:r>
              <a:rPr lang="en-US" dirty="0" smtClean="0"/>
              <a:t>) - toxic, rarely used</a:t>
            </a:r>
            <a:endParaRPr lang="sr-Latn-RS" dirty="0" smtClean="0"/>
          </a:p>
          <a:p>
            <a:r>
              <a:rPr lang="en-US" u="sng" dirty="0" smtClean="0"/>
              <a:t>Indications</a:t>
            </a:r>
            <a:r>
              <a:rPr lang="en-US" dirty="0" smtClean="0"/>
              <a:t> for the use of </a:t>
            </a:r>
            <a:r>
              <a:rPr lang="en-US" dirty="0" err="1" smtClean="0"/>
              <a:t>coumarin</a:t>
            </a:r>
            <a:r>
              <a:rPr lang="en-US" dirty="0" smtClean="0"/>
              <a:t>:</a:t>
            </a:r>
            <a:endParaRPr lang="sr-Latn-RS" dirty="0" smtClean="0"/>
          </a:p>
          <a:p>
            <a:pPr lvl="1"/>
            <a:r>
              <a:rPr lang="en-US" dirty="0" smtClean="0"/>
              <a:t>stroke prevention in patients with AF,</a:t>
            </a:r>
            <a:endParaRPr lang="sr-Latn-RS" dirty="0" smtClean="0"/>
          </a:p>
          <a:p>
            <a:pPr lvl="1"/>
            <a:r>
              <a:rPr lang="en-US" dirty="0" smtClean="0"/>
              <a:t>deep vein thrombosis therapy,</a:t>
            </a:r>
            <a:endParaRPr lang="sr-Latn-RS" dirty="0" smtClean="0"/>
          </a:p>
          <a:p>
            <a:pPr lvl="1"/>
            <a:r>
              <a:rPr lang="en-US" dirty="0" smtClean="0"/>
              <a:t>prevention and therapy of pulmonary embolism,</a:t>
            </a:r>
            <a:endParaRPr lang="sr-Latn-RS" dirty="0" smtClean="0"/>
          </a:p>
          <a:p>
            <a:pPr lvl="1"/>
            <a:r>
              <a:rPr lang="en-US" dirty="0" smtClean="0"/>
              <a:t>prevention of thrombosis in heart aneurysms.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2896</TotalTime>
  <Words>2935</Words>
  <Application>Microsoft Office PowerPoint</Application>
  <PresentationFormat>On-screen Show (4:3)</PresentationFormat>
  <Paragraphs>309</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Heart rhythm disorders. Anticoagulant therapy, side effects. Hemorrhagic syndrome.</vt:lpstr>
      <vt:lpstr>Atrial Fibrillation (AF) Therapy</vt:lpstr>
      <vt:lpstr>Antiarrhythmics in AF</vt:lpstr>
      <vt:lpstr>Antiarrhythmics in AF</vt:lpstr>
      <vt:lpstr>Antiarrhythmics in AF</vt:lpstr>
      <vt:lpstr>Antiarrhythmics in AF</vt:lpstr>
      <vt:lpstr>Antiarrhythmics in AF</vt:lpstr>
      <vt:lpstr>Anticoagulant therapy in AF</vt:lpstr>
      <vt:lpstr>Vitamin K antagonists</vt:lpstr>
      <vt:lpstr>Warfarin</vt:lpstr>
      <vt:lpstr>Warfarin</vt:lpstr>
      <vt:lpstr>Warfarin</vt:lpstr>
      <vt:lpstr>Warfarin</vt:lpstr>
      <vt:lpstr>Acenocoumarol</vt:lpstr>
      <vt:lpstr>Acenocoumarol</vt:lpstr>
      <vt:lpstr>Phenprocoumon</vt:lpstr>
      <vt:lpstr>Inhibitors of factor Xa</vt:lpstr>
      <vt:lpstr>Rivaroxaban</vt:lpstr>
      <vt:lpstr>Rivaroxaban</vt:lpstr>
      <vt:lpstr>Apixaban</vt:lpstr>
      <vt:lpstr>Apixaban</vt:lpstr>
      <vt:lpstr>Edoxaban</vt:lpstr>
      <vt:lpstr>Edoxaban</vt:lpstr>
      <vt:lpstr>Thrombin inhibitors                                                                 dabigatran</vt:lpstr>
      <vt:lpstr>Thrombin inhibitors                                                   unfractionated heparins </vt:lpstr>
      <vt:lpstr>Thrombin inhibitors                                                   unfractionated heparins </vt:lpstr>
      <vt:lpstr>Thrombin inhibitors                                         low molecular weight heparins</vt:lpstr>
      <vt:lpstr>Thrombin inhibitors                                                                            fondaparinux </vt:lpstr>
      <vt:lpstr>Thrombin inhibitors                                                       analogues of hirudin</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Heart rhythm disorders. Anticoagulant therapy, side effects. Hemorrhagic syndrome.</dc:title>
  <dc:creator>Katarina Radonjic</dc:creator>
  <cp:lastModifiedBy>Katarina Radonjic</cp:lastModifiedBy>
  <cp:revision>8</cp:revision>
  <dcterms:created xsi:type="dcterms:W3CDTF">2024-02-15T00:40:55Z</dcterms:created>
  <dcterms:modified xsi:type="dcterms:W3CDTF">2024-02-18T16:02:38Z</dcterms:modified>
</cp:coreProperties>
</file>