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3" r:id="rId18"/>
    <p:sldId id="274" r:id="rId19"/>
    <p:sldId id="272" r:id="rId20"/>
    <p:sldId id="275" r:id="rId21"/>
    <p:sldId id="276" r:id="rId2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showGuides="1">
      <p:cViewPr varScale="1">
        <p:scale>
          <a:sx n="88" d="100"/>
          <a:sy n="88" d="100"/>
        </p:scale>
        <p:origin x="494" y="67"/>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93DC7676-EED5-4732-A2FC-17DB23A20BA6}" type="datetimeFigureOut">
              <a:rPr lang="en-US" smtClean="0"/>
              <a:t>2/19/2024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F1E8288-17F8-491B-824D-C8F5B9CCD880}" type="slidenum">
              <a:rPr lang="en-US" smtClean="0"/>
              <a:t>‹#›</a:t>
            </a:fld>
            <a:endParaRPr lang="en-US"/>
          </a:p>
        </p:txBody>
      </p:sp>
    </p:spTree>
    <p:extLst>
      <p:ext uri="{BB962C8B-B14F-4D97-AF65-F5344CB8AC3E}">
        <p14:creationId xmlns:p14="http://schemas.microsoft.com/office/powerpoint/2010/main" val="397609205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3DC7676-EED5-4732-A2FC-17DB23A20BA6}" type="datetimeFigureOut">
              <a:rPr lang="en-US" smtClean="0"/>
              <a:t>2/19/2024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F1E8288-17F8-491B-824D-C8F5B9CCD880}" type="slidenum">
              <a:rPr lang="en-US" smtClean="0"/>
              <a:t>‹#›</a:t>
            </a:fld>
            <a:endParaRPr lang="en-US"/>
          </a:p>
        </p:txBody>
      </p:sp>
    </p:spTree>
    <p:extLst>
      <p:ext uri="{BB962C8B-B14F-4D97-AF65-F5344CB8AC3E}">
        <p14:creationId xmlns:p14="http://schemas.microsoft.com/office/powerpoint/2010/main" val="364677357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3DC7676-EED5-4732-A2FC-17DB23A20BA6}" type="datetimeFigureOut">
              <a:rPr lang="en-US" smtClean="0"/>
              <a:t>2/19/2024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F1E8288-17F8-491B-824D-C8F5B9CCD880}" type="slidenum">
              <a:rPr lang="en-US" smtClean="0"/>
              <a:t>‹#›</a:t>
            </a:fld>
            <a:endParaRPr lang="en-US"/>
          </a:p>
        </p:txBody>
      </p:sp>
    </p:spTree>
    <p:extLst>
      <p:ext uri="{BB962C8B-B14F-4D97-AF65-F5344CB8AC3E}">
        <p14:creationId xmlns:p14="http://schemas.microsoft.com/office/powerpoint/2010/main" val="64927618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3DC7676-EED5-4732-A2FC-17DB23A20BA6}" type="datetimeFigureOut">
              <a:rPr lang="en-US" smtClean="0"/>
              <a:t>2/19/2024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F1E8288-17F8-491B-824D-C8F5B9CCD880}" type="slidenum">
              <a:rPr lang="en-US" smtClean="0"/>
              <a:t>‹#›</a:t>
            </a:fld>
            <a:endParaRPr lang="en-US"/>
          </a:p>
        </p:txBody>
      </p:sp>
    </p:spTree>
    <p:extLst>
      <p:ext uri="{BB962C8B-B14F-4D97-AF65-F5344CB8AC3E}">
        <p14:creationId xmlns:p14="http://schemas.microsoft.com/office/powerpoint/2010/main" val="288224831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3DC7676-EED5-4732-A2FC-17DB23A20BA6}" type="datetimeFigureOut">
              <a:rPr lang="en-US" smtClean="0"/>
              <a:t>2/19/2024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F1E8288-17F8-491B-824D-C8F5B9CCD880}" type="slidenum">
              <a:rPr lang="en-US" smtClean="0"/>
              <a:t>‹#›</a:t>
            </a:fld>
            <a:endParaRPr lang="en-US"/>
          </a:p>
        </p:txBody>
      </p:sp>
    </p:spTree>
    <p:extLst>
      <p:ext uri="{BB962C8B-B14F-4D97-AF65-F5344CB8AC3E}">
        <p14:creationId xmlns:p14="http://schemas.microsoft.com/office/powerpoint/2010/main" val="35212261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93DC7676-EED5-4732-A2FC-17DB23A20BA6}" type="datetimeFigureOut">
              <a:rPr lang="en-US" smtClean="0"/>
              <a:t>2/19/2024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F1E8288-17F8-491B-824D-C8F5B9CCD880}" type="slidenum">
              <a:rPr lang="en-US" smtClean="0"/>
              <a:t>‹#›</a:t>
            </a:fld>
            <a:endParaRPr lang="en-US"/>
          </a:p>
        </p:txBody>
      </p:sp>
    </p:spTree>
    <p:extLst>
      <p:ext uri="{BB962C8B-B14F-4D97-AF65-F5344CB8AC3E}">
        <p14:creationId xmlns:p14="http://schemas.microsoft.com/office/powerpoint/2010/main" val="387453868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93DC7676-EED5-4732-A2FC-17DB23A20BA6}" type="datetimeFigureOut">
              <a:rPr lang="en-US" smtClean="0"/>
              <a:t>2/19/2024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F1E8288-17F8-491B-824D-C8F5B9CCD880}" type="slidenum">
              <a:rPr lang="en-US" smtClean="0"/>
              <a:t>‹#›</a:t>
            </a:fld>
            <a:endParaRPr lang="en-US"/>
          </a:p>
        </p:txBody>
      </p:sp>
    </p:spTree>
    <p:extLst>
      <p:ext uri="{BB962C8B-B14F-4D97-AF65-F5344CB8AC3E}">
        <p14:creationId xmlns:p14="http://schemas.microsoft.com/office/powerpoint/2010/main" val="404920929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93DC7676-EED5-4732-A2FC-17DB23A20BA6}" type="datetimeFigureOut">
              <a:rPr lang="en-US" smtClean="0"/>
              <a:t>2/19/2024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F1E8288-17F8-491B-824D-C8F5B9CCD880}" type="slidenum">
              <a:rPr lang="en-US" smtClean="0"/>
              <a:t>‹#›</a:t>
            </a:fld>
            <a:endParaRPr lang="en-US"/>
          </a:p>
        </p:txBody>
      </p:sp>
    </p:spTree>
    <p:extLst>
      <p:ext uri="{BB962C8B-B14F-4D97-AF65-F5344CB8AC3E}">
        <p14:creationId xmlns:p14="http://schemas.microsoft.com/office/powerpoint/2010/main" val="233605408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3DC7676-EED5-4732-A2FC-17DB23A20BA6}" type="datetimeFigureOut">
              <a:rPr lang="en-US" smtClean="0"/>
              <a:t>2/19/2024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F1E8288-17F8-491B-824D-C8F5B9CCD880}" type="slidenum">
              <a:rPr lang="en-US" smtClean="0"/>
              <a:t>‹#›</a:t>
            </a:fld>
            <a:endParaRPr lang="en-US"/>
          </a:p>
        </p:txBody>
      </p:sp>
    </p:spTree>
    <p:extLst>
      <p:ext uri="{BB962C8B-B14F-4D97-AF65-F5344CB8AC3E}">
        <p14:creationId xmlns:p14="http://schemas.microsoft.com/office/powerpoint/2010/main" val="381942581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3DC7676-EED5-4732-A2FC-17DB23A20BA6}" type="datetimeFigureOut">
              <a:rPr lang="en-US" smtClean="0"/>
              <a:t>2/19/2024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F1E8288-17F8-491B-824D-C8F5B9CCD880}" type="slidenum">
              <a:rPr lang="en-US" smtClean="0"/>
              <a:t>‹#›</a:t>
            </a:fld>
            <a:endParaRPr lang="en-US"/>
          </a:p>
        </p:txBody>
      </p:sp>
    </p:spTree>
    <p:extLst>
      <p:ext uri="{BB962C8B-B14F-4D97-AF65-F5344CB8AC3E}">
        <p14:creationId xmlns:p14="http://schemas.microsoft.com/office/powerpoint/2010/main" val="393404787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3DC7676-EED5-4732-A2FC-17DB23A20BA6}" type="datetimeFigureOut">
              <a:rPr lang="en-US" smtClean="0"/>
              <a:t>2/19/2024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F1E8288-17F8-491B-824D-C8F5B9CCD880}" type="slidenum">
              <a:rPr lang="en-US" smtClean="0"/>
              <a:t>‹#›</a:t>
            </a:fld>
            <a:endParaRPr lang="en-US"/>
          </a:p>
        </p:txBody>
      </p:sp>
    </p:spTree>
    <p:extLst>
      <p:ext uri="{BB962C8B-B14F-4D97-AF65-F5344CB8AC3E}">
        <p14:creationId xmlns:p14="http://schemas.microsoft.com/office/powerpoint/2010/main" val="382993831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3DC7676-EED5-4732-A2FC-17DB23A20BA6}" type="datetimeFigureOut">
              <a:rPr lang="en-US" smtClean="0"/>
              <a:t>2/19/2024</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F1E8288-17F8-491B-824D-C8F5B9CCD880}" type="slidenum">
              <a:rPr lang="en-US" smtClean="0"/>
              <a:t>‹#›</a:t>
            </a:fld>
            <a:endParaRPr lang="en-US"/>
          </a:p>
        </p:txBody>
      </p:sp>
    </p:spTree>
    <p:extLst>
      <p:ext uri="{BB962C8B-B14F-4D97-AF65-F5344CB8AC3E}">
        <p14:creationId xmlns:p14="http://schemas.microsoft.com/office/powerpoint/2010/main" val="81548460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619794" y="2088129"/>
            <a:ext cx="9144000" cy="2387600"/>
          </a:xfrm>
        </p:spPr>
        <p:txBody>
          <a:bodyPr>
            <a:normAutofit/>
          </a:bodyPr>
          <a:lstStyle/>
          <a:p>
            <a:r>
              <a:rPr lang="en-US" sz="4000" dirty="0" smtClean="0">
                <a:latin typeface="Arial" panose="020B0604020202020204" pitchFamily="34" charset="0"/>
                <a:cs typeface="Arial" panose="020B0604020202020204" pitchFamily="34" charset="0"/>
              </a:rPr>
              <a:t>Cardiac rhythm disorders. Anticoagulant therapy. Adverse effects. Hemorrhagic syndrome.</a:t>
            </a:r>
            <a:endParaRPr lang="en-US" sz="4000" dirty="0">
              <a:latin typeface="Arial" panose="020B0604020202020204" pitchFamily="34" charset="0"/>
              <a:cs typeface="Arial" panose="020B0604020202020204" pitchFamily="34" charset="0"/>
            </a:endParaRPr>
          </a:p>
        </p:txBody>
      </p:sp>
      <p:sp>
        <p:nvSpPr>
          <p:cNvPr id="3" name="Subtitle 2"/>
          <p:cNvSpPr>
            <a:spLocks noGrp="1"/>
          </p:cNvSpPr>
          <p:nvPr>
            <p:ph type="subTitle" idx="1"/>
          </p:nvPr>
        </p:nvSpPr>
        <p:spPr>
          <a:xfrm>
            <a:off x="1524000" y="4716736"/>
            <a:ext cx="9144000" cy="1655762"/>
          </a:xfrm>
        </p:spPr>
        <p:txBody>
          <a:bodyPr>
            <a:normAutofit lnSpcReduction="10000"/>
          </a:bodyPr>
          <a:lstStyle/>
          <a:p>
            <a:endParaRPr lang="en-US" dirty="0"/>
          </a:p>
          <a:p>
            <a:endParaRPr lang="en-US" dirty="0"/>
          </a:p>
          <a:p>
            <a:r>
              <a:rPr lang="en-US" sz="2300" dirty="0" err="1" smtClean="0">
                <a:latin typeface="Arial" panose="020B0604020202020204" pitchFamily="34" charset="0"/>
                <a:cs typeface="Arial" panose="020B0604020202020204" pitchFamily="34" charset="0"/>
              </a:rPr>
              <a:t>Pavle</a:t>
            </a:r>
            <a:r>
              <a:rPr lang="en-US" sz="2300" dirty="0" smtClean="0">
                <a:latin typeface="Arial" panose="020B0604020202020204" pitchFamily="34" charset="0"/>
                <a:cs typeface="Arial" panose="020B0604020202020204" pitchFamily="34" charset="0"/>
              </a:rPr>
              <a:t> </a:t>
            </a:r>
            <a:r>
              <a:rPr lang="en-US" sz="2300" dirty="0" err="1" smtClean="0">
                <a:latin typeface="Arial" panose="020B0604020202020204" pitchFamily="34" charset="0"/>
                <a:cs typeface="Arial" panose="020B0604020202020204" pitchFamily="34" charset="0"/>
              </a:rPr>
              <a:t>Milanovi</a:t>
            </a:r>
            <a:r>
              <a:rPr lang="sr-Latn-RS" sz="2300" dirty="0" smtClean="0">
                <a:latin typeface="Arial" panose="020B0604020202020204" pitchFamily="34" charset="0"/>
                <a:cs typeface="Arial" panose="020B0604020202020204" pitchFamily="34" charset="0"/>
              </a:rPr>
              <a:t>ć</a:t>
            </a:r>
          </a:p>
          <a:p>
            <a:r>
              <a:rPr lang="sr-Latn-RS" sz="2300" dirty="0" smtClean="0">
                <a:latin typeface="Arial" panose="020B0604020202020204" pitchFamily="34" charset="0"/>
                <a:cs typeface="Arial" panose="020B0604020202020204" pitchFamily="34" charset="0"/>
              </a:rPr>
              <a:t>Teaching Associate</a:t>
            </a:r>
            <a:endParaRPr lang="en-US" sz="2300" dirty="0">
              <a:latin typeface="Arial" panose="020B0604020202020204" pitchFamily="34" charset="0"/>
              <a:cs typeface="Arial" panose="020B0604020202020204" pitchFamily="34" charset="0"/>
            </a:endParaRPr>
          </a:p>
        </p:txBody>
      </p:sp>
      <p:pic>
        <p:nvPicPr>
          <p:cNvPr id="4" name="Picture 3" descr="преузимање.png"/>
          <p:cNvPicPr>
            <a:picLocks noChangeAspect="1"/>
          </p:cNvPicPr>
          <p:nvPr/>
        </p:nvPicPr>
        <p:blipFill>
          <a:blip r:embed="rId2"/>
          <a:stretch>
            <a:fillRect/>
          </a:stretch>
        </p:blipFill>
        <p:spPr>
          <a:xfrm>
            <a:off x="5557699" y="97319"/>
            <a:ext cx="1643074" cy="1982642"/>
          </a:xfrm>
          <a:prstGeom prst="rect">
            <a:avLst/>
          </a:prstGeom>
        </p:spPr>
      </p:pic>
      <p:pic>
        <p:nvPicPr>
          <p:cNvPr id="5" name="Picture 4" descr="images.png"/>
          <p:cNvPicPr>
            <a:picLocks noChangeAspect="1"/>
          </p:cNvPicPr>
          <p:nvPr/>
        </p:nvPicPr>
        <p:blipFill>
          <a:blip r:embed="rId3"/>
          <a:stretch>
            <a:fillRect/>
          </a:stretch>
        </p:blipFill>
        <p:spPr>
          <a:xfrm>
            <a:off x="4128939" y="0"/>
            <a:ext cx="1428760" cy="2118161"/>
          </a:xfrm>
          <a:prstGeom prst="rect">
            <a:avLst/>
          </a:prstGeom>
        </p:spPr>
      </p:pic>
    </p:spTree>
    <p:extLst>
      <p:ext uri="{BB962C8B-B14F-4D97-AF65-F5344CB8AC3E}">
        <p14:creationId xmlns:p14="http://schemas.microsoft.com/office/powerpoint/2010/main" val="159931549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a:bodyPr>
          <a:lstStyle/>
          <a:p>
            <a:pPr marL="0" indent="0">
              <a:buNone/>
            </a:pPr>
            <a:r>
              <a:rPr lang="en-US" sz="2600" dirty="0" smtClean="0">
                <a:latin typeface="Arial" panose="020B0604020202020204" pitchFamily="34" charset="0"/>
                <a:cs typeface="Arial" panose="020B0604020202020204" pitchFamily="34" charset="0"/>
              </a:rPr>
              <a:t>Surgeons decided </a:t>
            </a:r>
            <a:r>
              <a:rPr lang="en-US" sz="2600" dirty="0">
                <a:latin typeface="Arial" panose="020B0604020202020204" pitchFamily="34" charset="0"/>
                <a:cs typeface="Arial" panose="020B0604020202020204" pitchFamily="34" charset="0"/>
              </a:rPr>
              <a:t>to rehabilitate the anterior area by placing 4 </a:t>
            </a:r>
            <a:r>
              <a:rPr lang="en-US" sz="2600" dirty="0" smtClean="0">
                <a:latin typeface="Arial" panose="020B0604020202020204" pitchFamily="34" charset="0"/>
                <a:cs typeface="Arial" panose="020B0604020202020204" pitchFamily="34" charset="0"/>
              </a:rPr>
              <a:t>implants.</a:t>
            </a:r>
          </a:p>
          <a:p>
            <a:pPr marL="0" indent="0">
              <a:buNone/>
            </a:pPr>
            <a:r>
              <a:rPr lang="en-US" sz="2600" dirty="0">
                <a:latin typeface="Arial" panose="020B0604020202020204" pitchFamily="34" charset="0"/>
                <a:cs typeface="Arial" panose="020B0604020202020204" pitchFamily="34" charset="0"/>
              </a:rPr>
              <a:t>In agreement with the hematologist, </a:t>
            </a:r>
            <a:r>
              <a:rPr lang="en-US" sz="2600" dirty="0" smtClean="0">
                <a:latin typeface="Arial" panose="020B0604020202020204" pitchFamily="34" charset="0"/>
                <a:cs typeface="Arial" panose="020B0604020202020204" pitchFamily="34" charset="0"/>
              </a:rPr>
              <a:t>dental surgeons suspend </a:t>
            </a:r>
            <a:r>
              <a:rPr lang="en-US" sz="2600" dirty="0">
                <a:latin typeface="Arial" panose="020B0604020202020204" pitchFamily="34" charset="0"/>
                <a:cs typeface="Arial" panose="020B0604020202020204" pitchFamily="34" charset="0"/>
              </a:rPr>
              <a:t>the assumption of warfarin and we started the therapy with </a:t>
            </a:r>
            <a:r>
              <a:rPr lang="en-US" sz="2600" b="1" dirty="0">
                <a:latin typeface="Arial" panose="020B0604020202020204" pitchFamily="34" charset="0"/>
                <a:cs typeface="Arial" panose="020B0604020202020204" pitchFamily="34" charset="0"/>
              </a:rPr>
              <a:t>heparin low molecular weight </a:t>
            </a:r>
            <a:r>
              <a:rPr lang="en-US" sz="2600" dirty="0">
                <a:latin typeface="Arial" panose="020B0604020202020204" pitchFamily="34" charset="0"/>
                <a:cs typeface="Arial" panose="020B0604020202020204" pitchFamily="34" charset="0"/>
              </a:rPr>
              <a:t>to correct altered coagulation’s values.</a:t>
            </a:r>
          </a:p>
          <a:p>
            <a:pPr marL="0" indent="0">
              <a:buNone/>
            </a:pPr>
            <a:r>
              <a:rPr lang="en-US" sz="2600" dirty="0">
                <a:latin typeface="Arial" panose="020B0604020202020204" pitchFamily="34" charset="0"/>
                <a:cs typeface="Arial" panose="020B0604020202020204" pitchFamily="34" charset="0"/>
              </a:rPr>
              <a:t>The INR at the time of surgery is </a:t>
            </a:r>
            <a:r>
              <a:rPr lang="en-US" sz="2600" b="1" dirty="0">
                <a:latin typeface="Arial" panose="020B0604020202020204" pitchFamily="34" charset="0"/>
                <a:cs typeface="Arial" panose="020B0604020202020204" pitchFamily="34" charset="0"/>
              </a:rPr>
              <a:t>1,7</a:t>
            </a:r>
            <a:r>
              <a:rPr lang="en-US" sz="2600" dirty="0">
                <a:latin typeface="Arial" panose="020B0604020202020204" pitchFamily="34" charset="0"/>
                <a:cs typeface="Arial" panose="020B0604020202020204" pitchFamily="34" charset="0"/>
              </a:rPr>
              <a:t>. Heparin was discontinued </a:t>
            </a:r>
            <a:r>
              <a:rPr lang="en-US" sz="2600" b="1" dirty="0">
                <a:latin typeface="Arial" panose="020B0604020202020204" pitchFamily="34" charset="0"/>
                <a:cs typeface="Arial" panose="020B0604020202020204" pitchFamily="34" charset="0"/>
              </a:rPr>
              <a:t>10 hours</a:t>
            </a:r>
            <a:r>
              <a:rPr lang="en-US" sz="2600" dirty="0">
                <a:latin typeface="Arial" panose="020B0604020202020204" pitchFamily="34" charset="0"/>
                <a:cs typeface="Arial" panose="020B0604020202020204" pitchFamily="34" charset="0"/>
              </a:rPr>
              <a:t> before the surgical intervention. In addition, the </a:t>
            </a:r>
            <a:r>
              <a:rPr lang="en-US" sz="2600" b="1" dirty="0">
                <a:latin typeface="Arial" panose="020B0604020202020204" pitchFamily="34" charset="0"/>
                <a:cs typeface="Arial" panose="020B0604020202020204" pitchFamily="34" charset="0"/>
              </a:rPr>
              <a:t>two days </a:t>
            </a:r>
            <a:r>
              <a:rPr lang="en-US" sz="2600" dirty="0">
                <a:latin typeface="Arial" panose="020B0604020202020204" pitchFamily="34" charset="0"/>
                <a:cs typeface="Arial" panose="020B0604020202020204" pitchFamily="34" charset="0"/>
              </a:rPr>
              <a:t>before the surgery, the patient started antibiotic prophylaxis with </a:t>
            </a:r>
            <a:r>
              <a:rPr lang="en-US" sz="2600" b="1" dirty="0">
                <a:latin typeface="Arial" panose="020B0604020202020204" pitchFamily="34" charset="0"/>
                <a:cs typeface="Arial" panose="020B0604020202020204" pitchFamily="34" charset="0"/>
              </a:rPr>
              <a:t>1 g of amoxicillin and clavulanic acid every 12 hours</a:t>
            </a:r>
            <a:r>
              <a:rPr lang="en-US" sz="2600" dirty="0">
                <a:latin typeface="Arial" panose="020B0604020202020204" pitchFamily="34" charset="0"/>
                <a:cs typeface="Arial" panose="020B0604020202020204" pitchFamily="34" charset="0"/>
              </a:rPr>
              <a:t>. Before starting the surgery </a:t>
            </a:r>
            <a:r>
              <a:rPr lang="en-US" sz="2600" dirty="0" smtClean="0">
                <a:latin typeface="Arial" panose="020B0604020202020204" pitchFamily="34" charset="0"/>
                <a:cs typeface="Arial" panose="020B0604020202020204" pitchFamily="34" charset="0"/>
              </a:rPr>
              <a:t>patients </a:t>
            </a:r>
            <a:r>
              <a:rPr lang="en-US" sz="2600" dirty="0">
                <a:latin typeface="Arial" panose="020B0604020202020204" pitchFamily="34" charset="0"/>
                <a:cs typeface="Arial" panose="020B0604020202020204" pitchFamily="34" charset="0"/>
              </a:rPr>
              <a:t>a </a:t>
            </a:r>
            <a:r>
              <a:rPr lang="en-US" sz="2600" dirty="0" smtClean="0">
                <a:latin typeface="Arial" panose="020B0604020202020204" pitchFamily="34" charset="0"/>
                <a:cs typeface="Arial" panose="020B0604020202020204" pitchFamily="34" charset="0"/>
              </a:rPr>
              <a:t>rinse </a:t>
            </a:r>
            <a:r>
              <a:rPr lang="en-US" sz="2600" dirty="0">
                <a:latin typeface="Arial" panose="020B0604020202020204" pitchFamily="34" charset="0"/>
                <a:cs typeface="Arial" panose="020B0604020202020204" pitchFamily="34" charset="0"/>
              </a:rPr>
              <a:t>of 60 sec. with chlorhexidine </a:t>
            </a:r>
            <a:r>
              <a:rPr lang="en-US" sz="2600" dirty="0" err="1">
                <a:latin typeface="Arial" panose="020B0604020202020204" pitchFamily="34" charset="0"/>
                <a:cs typeface="Arial" panose="020B0604020202020204" pitchFamily="34" charset="0"/>
              </a:rPr>
              <a:t>digluconate</a:t>
            </a:r>
            <a:r>
              <a:rPr lang="en-US" sz="2600" dirty="0">
                <a:latin typeface="Arial" panose="020B0604020202020204" pitchFamily="34" charset="0"/>
                <a:cs typeface="Arial" panose="020B0604020202020204" pitchFamily="34" charset="0"/>
              </a:rPr>
              <a:t> 0.2%. </a:t>
            </a:r>
          </a:p>
        </p:txBody>
      </p:sp>
    </p:spTree>
    <p:extLst>
      <p:ext uri="{BB962C8B-B14F-4D97-AF65-F5344CB8AC3E}">
        <p14:creationId xmlns:p14="http://schemas.microsoft.com/office/powerpoint/2010/main" val="278252366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402772" y="365125"/>
            <a:ext cx="10515600" cy="4351338"/>
          </a:xfrm>
        </p:spPr>
        <p:txBody>
          <a:bodyPr>
            <a:normAutofit/>
          </a:bodyPr>
          <a:lstStyle/>
          <a:p>
            <a:pPr marL="0" indent="0" algn="ctr">
              <a:buNone/>
            </a:pPr>
            <a:r>
              <a:rPr lang="en-US" sz="2600" dirty="0" err="1">
                <a:latin typeface="Arial" panose="020B0604020202020204" pitchFamily="34" charset="0"/>
                <a:cs typeface="Arial" panose="020B0604020202020204" pitchFamily="34" charset="0"/>
              </a:rPr>
              <a:t>C</a:t>
            </a:r>
            <a:r>
              <a:rPr lang="en-US" sz="2600" dirty="0" err="1" smtClean="0">
                <a:latin typeface="Arial" panose="020B0604020202020204" pitchFamily="34" charset="0"/>
                <a:cs typeface="Arial" panose="020B0604020202020204" pitchFamily="34" charset="0"/>
              </a:rPr>
              <a:t>restal</a:t>
            </a:r>
            <a:r>
              <a:rPr lang="en-US" sz="2600" dirty="0" smtClean="0">
                <a:latin typeface="Arial" panose="020B0604020202020204" pitchFamily="34" charset="0"/>
                <a:cs typeface="Arial" panose="020B0604020202020204" pitchFamily="34" charset="0"/>
              </a:rPr>
              <a:t> incision</a:t>
            </a:r>
            <a:endParaRPr lang="en-US" sz="2600" dirty="0">
              <a:latin typeface="Arial" panose="020B0604020202020204" pitchFamily="34" charset="0"/>
              <a:cs typeface="Arial" panose="020B0604020202020204" pitchFamily="34" charset="0"/>
            </a:endParaRPr>
          </a:p>
        </p:txBody>
      </p:sp>
      <p:pic>
        <p:nvPicPr>
          <p:cNvPr id="3074" name="Picture 2" descr="An external file that holds a picture, illustration, etc.&#10;Object name is 51-56f4.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41426" y="932587"/>
            <a:ext cx="6943725" cy="573405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0207955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a:xfrm>
            <a:off x="724989" y="536757"/>
            <a:ext cx="10515600" cy="4351338"/>
          </a:xfrm>
        </p:spPr>
        <p:txBody>
          <a:bodyPr>
            <a:normAutofit/>
          </a:bodyPr>
          <a:lstStyle/>
          <a:p>
            <a:pPr marL="0" indent="0" algn="ctr">
              <a:buNone/>
            </a:pPr>
            <a:r>
              <a:rPr lang="en-US" sz="2600" dirty="0" smtClean="0">
                <a:latin typeface="Arial" panose="020B0604020202020204" pitchFamily="34" charset="0"/>
                <a:cs typeface="Arial" panose="020B0604020202020204" pitchFamily="34" charset="0"/>
              </a:rPr>
              <a:t>Implant placement in anterior area</a:t>
            </a:r>
            <a:endParaRPr lang="en-US" sz="2600" dirty="0">
              <a:latin typeface="Arial" panose="020B0604020202020204" pitchFamily="34" charset="0"/>
              <a:cs typeface="Arial" panose="020B0604020202020204" pitchFamily="34" charset="0"/>
            </a:endParaRPr>
          </a:p>
        </p:txBody>
      </p:sp>
      <p:pic>
        <p:nvPicPr>
          <p:cNvPr id="4098" name="Picture 2" descr="An external file that holds a picture, illustration, etc.&#10;Object name is 51-56f5.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24137" y="1325426"/>
            <a:ext cx="6943725" cy="49815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9406963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a:bodyPr>
          <a:lstStyle/>
          <a:p>
            <a:pPr marL="0" indent="0">
              <a:buNone/>
            </a:pPr>
            <a:r>
              <a:rPr lang="en-US" sz="2600" dirty="0">
                <a:latin typeface="Arial" panose="020B0604020202020204" pitchFamily="34" charset="0"/>
                <a:cs typeface="Arial" panose="020B0604020202020204" pitchFamily="34" charset="0"/>
              </a:rPr>
              <a:t>After </a:t>
            </a:r>
            <a:r>
              <a:rPr lang="en-US" sz="2600" b="1" dirty="0">
                <a:latin typeface="Arial" panose="020B0604020202020204" pitchFamily="34" charset="0"/>
                <a:cs typeface="Arial" panose="020B0604020202020204" pitchFamily="34" charset="0"/>
              </a:rPr>
              <a:t>10 hours </a:t>
            </a:r>
            <a:r>
              <a:rPr lang="en-US" sz="2600" dirty="0">
                <a:latin typeface="Arial" panose="020B0604020202020204" pitchFamily="34" charset="0"/>
                <a:cs typeface="Arial" panose="020B0604020202020204" pitchFamily="34" charset="0"/>
              </a:rPr>
              <a:t>of surgery, the heparin is administered again, and then suspended entirely, when the INR values were </a:t>
            </a:r>
            <a:r>
              <a:rPr lang="en-US" sz="2600" b="1" dirty="0">
                <a:latin typeface="Arial" panose="020B0604020202020204" pitchFamily="34" charset="0"/>
                <a:cs typeface="Arial" panose="020B0604020202020204" pitchFamily="34" charset="0"/>
              </a:rPr>
              <a:t>higher than 2.0 </a:t>
            </a:r>
            <a:r>
              <a:rPr lang="en-US" sz="2600" dirty="0">
                <a:latin typeface="Arial" panose="020B0604020202020204" pitchFamily="34" charset="0"/>
                <a:cs typeface="Arial" panose="020B0604020202020204" pitchFamily="34" charset="0"/>
              </a:rPr>
              <a:t>for two </a:t>
            </a:r>
            <a:r>
              <a:rPr lang="en-US" sz="2600" dirty="0" smtClean="0">
                <a:latin typeface="Arial" panose="020B0604020202020204" pitchFamily="34" charset="0"/>
                <a:cs typeface="Arial" panose="020B0604020202020204" pitchFamily="34" charset="0"/>
              </a:rPr>
              <a:t>times. After </a:t>
            </a:r>
            <a:r>
              <a:rPr lang="en-US" sz="2600" dirty="0">
                <a:latin typeface="Arial" panose="020B0604020202020204" pitchFamily="34" charset="0"/>
                <a:cs typeface="Arial" panose="020B0604020202020204" pitchFamily="34" charset="0"/>
              </a:rPr>
              <a:t>two samples with an </a:t>
            </a:r>
            <a:r>
              <a:rPr lang="en-US" sz="2600" b="1" dirty="0">
                <a:latin typeface="Arial" panose="020B0604020202020204" pitchFamily="34" charset="0"/>
                <a:cs typeface="Arial" panose="020B0604020202020204" pitchFamily="34" charset="0"/>
              </a:rPr>
              <a:t>INR&gt; 2</a:t>
            </a:r>
            <a:r>
              <a:rPr lang="en-US" sz="2600" dirty="0">
                <a:latin typeface="Arial" panose="020B0604020202020204" pitchFamily="34" charset="0"/>
                <a:cs typeface="Arial" panose="020B0604020202020204" pitchFamily="34" charset="0"/>
              </a:rPr>
              <a:t>, the warfarin therapy was taken up only.</a:t>
            </a:r>
          </a:p>
        </p:txBody>
      </p:sp>
    </p:spTree>
    <p:extLst>
      <p:ext uri="{BB962C8B-B14F-4D97-AF65-F5344CB8AC3E}">
        <p14:creationId xmlns:p14="http://schemas.microsoft.com/office/powerpoint/2010/main" val="349348896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85000" lnSpcReduction="20000"/>
          </a:bodyPr>
          <a:lstStyle/>
          <a:p>
            <a:pPr marL="0" indent="0">
              <a:buNone/>
            </a:pPr>
            <a:endParaRPr lang="en-US" dirty="0" smtClean="0"/>
          </a:p>
          <a:p>
            <a:pPr marL="0" indent="0">
              <a:buNone/>
            </a:pPr>
            <a:endParaRPr lang="en-US" dirty="0"/>
          </a:p>
          <a:p>
            <a:pPr marL="0" indent="0">
              <a:buNone/>
            </a:pPr>
            <a:endParaRPr lang="en-US" dirty="0" smtClean="0"/>
          </a:p>
          <a:p>
            <a:pPr marL="0" indent="0">
              <a:buNone/>
            </a:pPr>
            <a:endParaRPr lang="en-US" dirty="0"/>
          </a:p>
          <a:p>
            <a:pPr marL="0" indent="0">
              <a:buNone/>
            </a:pPr>
            <a:endParaRPr lang="en-US" dirty="0" smtClean="0"/>
          </a:p>
          <a:p>
            <a:pPr marL="0" indent="0">
              <a:buNone/>
            </a:pPr>
            <a:endParaRPr lang="en-US" dirty="0"/>
          </a:p>
          <a:p>
            <a:pPr marL="0" indent="0">
              <a:buNone/>
            </a:pPr>
            <a:endParaRPr lang="en-US" dirty="0" smtClean="0"/>
          </a:p>
          <a:p>
            <a:pPr marL="0" indent="0">
              <a:buNone/>
            </a:pPr>
            <a:endParaRPr lang="en-US" dirty="0"/>
          </a:p>
          <a:p>
            <a:pPr marL="0" indent="0">
              <a:buNone/>
            </a:pPr>
            <a:endParaRPr lang="en-US" dirty="0" smtClean="0"/>
          </a:p>
          <a:p>
            <a:pPr marL="0" indent="0">
              <a:buNone/>
            </a:pPr>
            <a:endParaRPr lang="en-US" dirty="0" smtClean="0"/>
          </a:p>
          <a:p>
            <a:pPr marL="0" indent="0">
              <a:buNone/>
            </a:pPr>
            <a:r>
              <a:rPr lang="en-US" dirty="0"/>
              <a:t> </a:t>
            </a:r>
            <a:r>
              <a:rPr lang="en-US" dirty="0" smtClean="0"/>
              <a:t>                                   </a:t>
            </a:r>
            <a:r>
              <a:rPr lang="en-US" sz="3100" dirty="0" smtClean="0">
                <a:latin typeface="Arial" panose="020B0604020202020204" pitchFamily="34" charset="0"/>
                <a:cs typeface="Arial" panose="020B0604020202020204" pitchFamily="34" charset="0"/>
              </a:rPr>
              <a:t>Rx </a:t>
            </a:r>
            <a:r>
              <a:rPr lang="en-US" sz="3100" dirty="0" err="1" smtClean="0">
                <a:latin typeface="Arial" panose="020B0604020202020204" pitchFamily="34" charset="0"/>
                <a:cs typeface="Arial" panose="020B0604020202020204" pitchFamily="34" charset="0"/>
              </a:rPr>
              <a:t>Orthopanoramic</a:t>
            </a:r>
            <a:r>
              <a:rPr lang="en-US" sz="3100" dirty="0" smtClean="0">
                <a:latin typeface="Arial" panose="020B0604020202020204" pitchFamily="34" charset="0"/>
                <a:cs typeface="Arial" panose="020B0604020202020204" pitchFamily="34" charset="0"/>
              </a:rPr>
              <a:t> after implant placement</a:t>
            </a:r>
            <a:endParaRPr lang="en-US" sz="3100" dirty="0">
              <a:latin typeface="Arial" panose="020B0604020202020204" pitchFamily="34" charset="0"/>
              <a:cs typeface="Arial" panose="020B0604020202020204" pitchFamily="34" charset="0"/>
            </a:endParaRPr>
          </a:p>
        </p:txBody>
      </p:sp>
      <p:pic>
        <p:nvPicPr>
          <p:cNvPr id="5122" name="Picture 2" descr="An external file that holds a picture, illustration, etc.&#10;Object name is 51-56f8.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24137" y="365125"/>
            <a:ext cx="6943725" cy="52101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8181865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a:bodyPr>
          <a:lstStyle/>
          <a:p>
            <a:pPr marL="0" indent="0">
              <a:buNone/>
            </a:pPr>
            <a:r>
              <a:rPr lang="en-US" sz="2600" dirty="0">
                <a:latin typeface="Arial" panose="020B0604020202020204" pitchFamily="34" charset="0"/>
                <a:cs typeface="Arial" panose="020B0604020202020204" pitchFamily="34" charset="0"/>
              </a:rPr>
              <a:t>All patients should be directed to their hematologist for adjustment of therapy, before any invasive dental procedure. Applying this type of “non-conservative” protocol, associated with the adjustment of INR, there were no post-operative complications in our case (uncontrolled bleeding or thromboembolic phenomenon).</a:t>
            </a:r>
          </a:p>
        </p:txBody>
      </p:sp>
    </p:spTree>
    <p:extLst>
      <p:ext uri="{BB962C8B-B14F-4D97-AF65-F5344CB8AC3E}">
        <p14:creationId xmlns:p14="http://schemas.microsoft.com/office/powerpoint/2010/main" val="284701049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3000" dirty="0" err="1" smtClean="0">
                <a:latin typeface="Arial" panose="020B0604020202020204" pitchFamily="34" charset="0"/>
                <a:cs typeface="Arial" panose="020B0604020202020204" pitchFamily="34" charset="0"/>
              </a:rPr>
              <a:t>Hemorhhagic</a:t>
            </a:r>
            <a:r>
              <a:rPr lang="en-US" sz="3000" dirty="0" smtClean="0">
                <a:latin typeface="Arial" panose="020B0604020202020204" pitchFamily="34" charset="0"/>
                <a:cs typeface="Arial" panose="020B0604020202020204" pitchFamily="34" charset="0"/>
              </a:rPr>
              <a:t> syndrome</a:t>
            </a:r>
            <a:endParaRPr lang="en-US" sz="3000" dirty="0">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p:txBody>
          <a:bodyPr>
            <a:normAutofit/>
          </a:bodyPr>
          <a:lstStyle/>
          <a:p>
            <a:pPr marL="0" indent="0">
              <a:buNone/>
            </a:pPr>
            <a:r>
              <a:rPr lang="en-US" sz="2600" dirty="0">
                <a:latin typeface="Arial" panose="020B0604020202020204" pitchFamily="34" charset="0"/>
                <a:cs typeface="Arial" panose="020B0604020202020204" pitchFamily="34" charset="0"/>
              </a:rPr>
              <a:t>Bleeding disorders are a group of conditions when blood cannot clot properly. They can be congenital or acquired. The congenital ones are inherited and are quite rare. The acquired ones can develop from a pathological condition or can be caused by the intake of drugs belonging to the category of antiplatelet or to the inhibitors of coagulation factors</a:t>
            </a:r>
            <a:r>
              <a:rPr lang="en-US" sz="2600" dirty="0" smtClean="0">
                <a:latin typeface="Arial" panose="020B0604020202020204" pitchFamily="34" charset="0"/>
                <a:cs typeface="Arial" panose="020B0604020202020204" pitchFamily="34" charset="0"/>
              </a:rPr>
              <a:t>.</a:t>
            </a:r>
          </a:p>
          <a:p>
            <a:pPr marL="0" indent="0">
              <a:buNone/>
            </a:pPr>
            <a:endParaRPr lang="en-US" sz="26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54086968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marL="0" indent="0">
              <a:buNone/>
            </a:pPr>
            <a:r>
              <a:rPr lang="en-US" sz="2600" dirty="0" smtClean="0"/>
              <a:t>Congenital:</a:t>
            </a:r>
          </a:p>
          <a:p>
            <a:pPr marL="514350" indent="-514350">
              <a:buAutoNum type="arabicPeriod"/>
            </a:pPr>
            <a:r>
              <a:rPr lang="en-US" sz="2600" dirty="0" smtClean="0"/>
              <a:t>von </a:t>
            </a:r>
            <a:r>
              <a:rPr lang="en-US" sz="2600" dirty="0" err="1"/>
              <a:t>Willebrand</a:t>
            </a:r>
            <a:r>
              <a:rPr lang="en-US" sz="2600" dirty="0"/>
              <a:t> </a:t>
            </a:r>
            <a:r>
              <a:rPr lang="en-US" sz="2600" dirty="0" smtClean="0"/>
              <a:t>disease</a:t>
            </a:r>
          </a:p>
          <a:p>
            <a:pPr marL="514350" indent="-514350">
              <a:buAutoNum type="arabicPeriod"/>
            </a:pPr>
            <a:r>
              <a:rPr lang="en-US" sz="2600" dirty="0" err="1" smtClean="0"/>
              <a:t>Haemophilia</a:t>
            </a:r>
            <a:endParaRPr lang="en-US" sz="2600" dirty="0" smtClean="0"/>
          </a:p>
          <a:p>
            <a:pPr marL="514350" indent="-514350">
              <a:buAutoNum type="arabicPeriod"/>
            </a:pPr>
            <a:endParaRPr lang="en-US" sz="2600" dirty="0"/>
          </a:p>
          <a:p>
            <a:pPr marL="0" indent="0">
              <a:buNone/>
            </a:pPr>
            <a:r>
              <a:rPr lang="en-US" sz="2600" dirty="0" smtClean="0"/>
              <a:t>Medicaments:</a:t>
            </a:r>
          </a:p>
          <a:p>
            <a:pPr marL="514350" indent="-514350">
              <a:buAutoNum type="arabicPeriod"/>
            </a:pPr>
            <a:r>
              <a:rPr lang="en-US" sz="2600" dirty="0" err="1" smtClean="0"/>
              <a:t>Antiaggregant</a:t>
            </a:r>
            <a:r>
              <a:rPr lang="en-US" sz="2600" dirty="0" smtClean="0"/>
              <a:t> therapy (</a:t>
            </a:r>
            <a:r>
              <a:rPr lang="en-US" sz="2600" dirty="0"/>
              <a:t>Acetylsalicylic acid</a:t>
            </a:r>
            <a:r>
              <a:rPr lang="en-US" sz="2600" dirty="0" smtClean="0"/>
              <a:t>)</a:t>
            </a:r>
          </a:p>
          <a:p>
            <a:pPr marL="514350" indent="-514350">
              <a:buAutoNum type="arabicPeriod"/>
            </a:pPr>
            <a:r>
              <a:rPr lang="en-US" sz="2600" dirty="0"/>
              <a:t>Coagulation inhibitors </a:t>
            </a:r>
            <a:r>
              <a:rPr lang="en-US" sz="2600" dirty="0" smtClean="0"/>
              <a:t>(Warfarin and </a:t>
            </a:r>
            <a:r>
              <a:rPr lang="en-US" sz="2600" dirty="0" err="1" smtClean="0"/>
              <a:t>Acenocumarol</a:t>
            </a:r>
            <a:r>
              <a:rPr lang="en-US" sz="2600" dirty="0" smtClean="0"/>
              <a:t>, Heparin)</a:t>
            </a:r>
          </a:p>
          <a:p>
            <a:pPr marL="0" indent="0">
              <a:buNone/>
            </a:pPr>
            <a:endParaRPr lang="en-US" dirty="0"/>
          </a:p>
        </p:txBody>
      </p:sp>
    </p:spTree>
    <p:extLst>
      <p:ext uri="{BB962C8B-B14F-4D97-AF65-F5344CB8AC3E}">
        <p14:creationId xmlns:p14="http://schemas.microsoft.com/office/powerpoint/2010/main" val="313007755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3000" dirty="0" smtClean="0">
                <a:latin typeface="Arial" panose="020B0604020202020204" pitchFamily="34" charset="0"/>
                <a:cs typeface="Arial" panose="020B0604020202020204" pitchFamily="34" charset="0"/>
              </a:rPr>
              <a:t>von </a:t>
            </a:r>
            <a:r>
              <a:rPr lang="en-US" sz="3000" dirty="0" err="1" smtClean="0">
                <a:latin typeface="Arial" panose="020B0604020202020204" pitchFamily="34" charset="0"/>
                <a:cs typeface="Arial" panose="020B0604020202020204" pitchFamily="34" charset="0"/>
              </a:rPr>
              <a:t>Willebrand</a:t>
            </a:r>
            <a:r>
              <a:rPr lang="en-US" sz="3000" dirty="0" smtClean="0">
                <a:latin typeface="Arial" panose="020B0604020202020204" pitchFamily="34" charset="0"/>
                <a:cs typeface="Arial" panose="020B0604020202020204" pitchFamily="34" charset="0"/>
              </a:rPr>
              <a:t> disease and implant placement</a:t>
            </a:r>
            <a:endParaRPr lang="en-US" sz="3000" dirty="0">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p:txBody>
          <a:bodyPr>
            <a:normAutofit/>
          </a:bodyPr>
          <a:lstStyle/>
          <a:p>
            <a:pPr marL="0" indent="0">
              <a:buNone/>
            </a:pPr>
            <a:r>
              <a:rPr lang="en-US" sz="2600" dirty="0"/>
              <a:t>A 49 years old woman suffering from Type 2A von </a:t>
            </a:r>
            <a:r>
              <a:rPr lang="en-US" sz="2600" dirty="0" err="1"/>
              <a:t>Willebrand</a:t>
            </a:r>
            <a:r>
              <a:rPr lang="en-US" sz="2600" dirty="0"/>
              <a:t> disease, presented in the dentistry and oral health </a:t>
            </a:r>
            <a:r>
              <a:rPr lang="en-US" sz="2600" dirty="0" smtClean="0"/>
              <a:t>department for implant placement. </a:t>
            </a:r>
            <a:r>
              <a:rPr lang="en-US" sz="2600" dirty="0"/>
              <a:t>The last results of the biological exploration regarding coagulation revealed the following parameters: </a:t>
            </a:r>
            <a:r>
              <a:rPr lang="en-US" sz="2600" b="1" dirty="0"/>
              <a:t>F VIII = 16%; </a:t>
            </a:r>
            <a:r>
              <a:rPr lang="en-US" sz="2600" b="1" dirty="0" err="1"/>
              <a:t>vWF</a:t>
            </a:r>
            <a:r>
              <a:rPr lang="en-US" sz="2600" b="1" dirty="0"/>
              <a:t> </a:t>
            </a:r>
            <a:r>
              <a:rPr lang="en-US" sz="2600" b="1" dirty="0" err="1"/>
              <a:t>RCo</a:t>
            </a:r>
            <a:r>
              <a:rPr lang="en-US" sz="2600" b="1" dirty="0"/>
              <a:t> = 7%; </a:t>
            </a:r>
            <a:r>
              <a:rPr lang="en-US" sz="2600" b="1" dirty="0" err="1"/>
              <a:t>vWF</a:t>
            </a:r>
            <a:r>
              <a:rPr lang="en-US" sz="2600" b="1" dirty="0"/>
              <a:t> Rag = 12</a:t>
            </a:r>
            <a:r>
              <a:rPr lang="en-US" sz="2600" b="1" dirty="0" smtClean="0"/>
              <a:t>%.</a:t>
            </a:r>
          </a:p>
          <a:p>
            <a:pPr marL="0" indent="0">
              <a:buNone/>
            </a:pPr>
            <a:r>
              <a:rPr lang="en-US" sz="2600" dirty="0"/>
              <a:t>The patient was hospitalized the day of surgery and received one injection of von </a:t>
            </a:r>
            <a:r>
              <a:rPr lang="en-US" sz="2600" dirty="0" err="1"/>
              <a:t>Willebrand</a:t>
            </a:r>
            <a:r>
              <a:rPr lang="en-US" sz="2600" dirty="0"/>
              <a:t> factor (</a:t>
            </a:r>
            <a:r>
              <a:rPr lang="en-US" sz="2600" b="1" dirty="0" err="1"/>
              <a:t>Willfactin</a:t>
            </a:r>
            <a:r>
              <a:rPr lang="en-US" sz="2600" b="1" baseline="30000" dirty="0"/>
              <a:t>®</a:t>
            </a:r>
            <a:r>
              <a:rPr lang="en-US" sz="2600" b="1" dirty="0"/>
              <a:t>, 2500 UI</a:t>
            </a:r>
            <a:r>
              <a:rPr lang="en-US" sz="2600" dirty="0"/>
              <a:t>) </a:t>
            </a:r>
            <a:r>
              <a:rPr lang="en-US" sz="2600" b="1" dirty="0"/>
              <a:t>one hour before the surgical procedure. </a:t>
            </a:r>
          </a:p>
        </p:txBody>
      </p:sp>
    </p:spTree>
    <p:extLst>
      <p:ext uri="{BB962C8B-B14F-4D97-AF65-F5344CB8AC3E}">
        <p14:creationId xmlns:p14="http://schemas.microsoft.com/office/powerpoint/2010/main" val="272690212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endParaRPr lang="en-US" dirty="0"/>
          </a:p>
        </p:txBody>
      </p:sp>
      <p:sp>
        <p:nvSpPr>
          <p:cNvPr id="3" name="Content Placeholder 2"/>
          <p:cNvSpPr>
            <a:spLocks noGrp="1"/>
          </p:cNvSpPr>
          <p:nvPr>
            <p:ph idx="1"/>
          </p:nvPr>
        </p:nvSpPr>
        <p:spPr/>
        <p:txBody>
          <a:bodyPr>
            <a:normAutofit/>
          </a:bodyPr>
          <a:lstStyle/>
          <a:p>
            <a:pPr marL="0" indent="0">
              <a:buNone/>
            </a:pPr>
            <a:r>
              <a:rPr lang="en-US" sz="2600" dirty="0">
                <a:latin typeface="Arial" panose="020B0604020202020204" pitchFamily="34" charset="0"/>
                <a:cs typeface="Arial" panose="020B0604020202020204" pitchFamily="34" charset="0"/>
              </a:rPr>
              <a:t>No flap was raised and the tooth was carefully extracted after root </a:t>
            </a:r>
            <a:r>
              <a:rPr lang="en-US" sz="2600" dirty="0" err="1" smtClean="0">
                <a:latin typeface="Arial" panose="020B0604020202020204" pitchFamily="34" charset="0"/>
                <a:cs typeface="Arial" panose="020B0604020202020204" pitchFamily="34" charset="0"/>
              </a:rPr>
              <a:t>hemisection</a:t>
            </a:r>
            <a:r>
              <a:rPr lang="en-US" sz="2600" dirty="0" smtClean="0">
                <a:latin typeface="Arial" panose="020B0604020202020204" pitchFamily="34" charset="0"/>
                <a:cs typeface="Arial" panose="020B0604020202020204" pitchFamily="34" charset="0"/>
              </a:rPr>
              <a:t>. Curettage </a:t>
            </a:r>
            <a:r>
              <a:rPr lang="en-US" sz="2600" dirty="0">
                <a:latin typeface="Arial" panose="020B0604020202020204" pitchFamily="34" charset="0"/>
                <a:cs typeface="Arial" panose="020B0604020202020204" pitchFamily="34" charset="0"/>
              </a:rPr>
              <a:t>and alveolar debridement were performed. Then, the surgical guide was stabilized to the adjacent teeth so the implant could be placed immediately after tooth removal. </a:t>
            </a:r>
            <a:r>
              <a:rPr lang="en-US" sz="2600" dirty="0" err="1">
                <a:latin typeface="Arial" panose="020B0604020202020204" pitchFamily="34" charset="0"/>
                <a:cs typeface="Arial" panose="020B0604020202020204" pitchFamily="34" charset="0"/>
              </a:rPr>
              <a:t>Straumann</a:t>
            </a:r>
            <a:r>
              <a:rPr lang="en-US" sz="2600" baseline="30000" dirty="0">
                <a:latin typeface="Arial" panose="020B0604020202020204" pitchFamily="34" charset="0"/>
                <a:cs typeface="Arial" panose="020B0604020202020204" pitchFamily="34" charset="0"/>
              </a:rPr>
              <a:t>®</a:t>
            </a:r>
            <a:r>
              <a:rPr lang="en-US" sz="2600" dirty="0">
                <a:latin typeface="Arial" panose="020B0604020202020204" pitchFamily="34" charset="0"/>
                <a:cs typeface="Arial" panose="020B0604020202020204" pitchFamily="34" charset="0"/>
              </a:rPr>
              <a:t> Guided Surgery was used, following the surgical sequence determined during the </a:t>
            </a:r>
            <a:r>
              <a:rPr lang="en-US" sz="2600" dirty="0" err="1">
                <a:latin typeface="Arial" panose="020B0604020202020204" pitchFamily="34" charset="0"/>
                <a:cs typeface="Arial" panose="020B0604020202020204" pitchFamily="34" charset="0"/>
              </a:rPr>
              <a:t>planification</a:t>
            </a:r>
            <a:r>
              <a:rPr lang="en-US" sz="2600" dirty="0">
                <a:latin typeface="Arial" panose="020B0604020202020204" pitchFamily="34" charset="0"/>
                <a:cs typeface="Arial" panose="020B0604020202020204" pitchFamily="34" charset="0"/>
              </a:rPr>
              <a:t>. A torque of 35 N was obtained at implant placement (</a:t>
            </a:r>
            <a:r>
              <a:rPr lang="en-US" sz="2600" dirty="0" err="1">
                <a:latin typeface="Arial" panose="020B0604020202020204" pitchFamily="34" charset="0"/>
                <a:cs typeface="Arial" panose="020B0604020202020204" pitchFamily="34" charset="0"/>
              </a:rPr>
              <a:t>Straumann</a:t>
            </a:r>
            <a:r>
              <a:rPr lang="en-US" sz="2600" baseline="30000" dirty="0">
                <a:latin typeface="Arial" panose="020B0604020202020204" pitchFamily="34" charset="0"/>
                <a:cs typeface="Arial" panose="020B0604020202020204" pitchFamily="34" charset="0"/>
              </a:rPr>
              <a:t>®</a:t>
            </a:r>
            <a:r>
              <a:rPr lang="en-US" sz="2600" dirty="0">
                <a:latin typeface="Arial" panose="020B0604020202020204" pitchFamily="34" charset="0"/>
                <a:cs typeface="Arial" panose="020B0604020202020204" pitchFamily="34" charset="0"/>
              </a:rPr>
              <a:t> TE 4.1x12mm RN) and the healing abutment (3 mm) was immediately placed on the </a:t>
            </a:r>
            <a:r>
              <a:rPr lang="en-US" sz="2600" dirty="0" smtClean="0">
                <a:latin typeface="Arial" panose="020B0604020202020204" pitchFamily="34" charset="0"/>
                <a:cs typeface="Arial" panose="020B0604020202020204" pitchFamily="34" charset="0"/>
              </a:rPr>
              <a:t>implant. </a:t>
            </a:r>
            <a:r>
              <a:rPr lang="en-US" sz="2600" dirty="0">
                <a:latin typeface="Arial" panose="020B0604020202020204" pitchFamily="34" charset="0"/>
                <a:cs typeface="Arial" panose="020B0604020202020204" pitchFamily="34" charset="0"/>
              </a:rPr>
              <a:t>A xenograft bone-substitute material (Bio-Oss</a:t>
            </a:r>
            <a:r>
              <a:rPr lang="en-US" sz="2600" baseline="30000" dirty="0">
                <a:latin typeface="Arial" panose="020B0604020202020204" pitchFamily="34" charset="0"/>
                <a:cs typeface="Arial" panose="020B0604020202020204" pitchFamily="34" charset="0"/>
              </a:rPr>
              <a:t>®</a:t>
            </a:r>
            <a:r>
              <a:rPr lang="en-US" sz="2600" dirty="0">
                <a:latin typeface="Arial" panose="020B0604020202020204" pitchFamily="34" charset="0"/>
                <a:cs typeface="Arial" panose="020B0604020202020204" pitchFamily="34" charset="0"/>
              </a:rPr>
              <a:t> Small granules 0,25-1mm) was used to fill the bone defects between the alveolar socket and the implant.</a:t>
            </a:r>
          </a:p>
        </p:txBody>
      </p:sp>
    </p:spTree>
    <p:extLst>
      <p:ext uri="{BB962C8B-B14F-4D97-AF65-F5344CB8AC3E}">
        <p14:creationId xmlns:p14="http://schemas.microsoft.com/office/powerpoint/2010/main" val="206763551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759822" y="2078174"/>
            <a:ext cx="10515600" cy="4351338"/>
          </a:xfrm>
        </p:spPr>
        <p:txBody>
          <a:bodyPr/>
          <a:lstStyle/>
          <a:p>
            <a:pPr marL="0" indent="0" algn="ctr">
              <a:buNone/>
            </a:pPr>
            <a:r>
              <a:rPr lang="en-US" dirty="0" smtClean="0">
                <a:latin typeface="Arial" panose="020B0604020202020204" pitchFamily="34" charset="0"/>
                <a:cs typeface="Arial" panose="020B0604020202020204" pitchFamily="34" charset="0"/>
              </a:rPr>
              <a:t>An arrhythmia is an abnormality of the heart's rhythm. It may beat too slowly, too quickly, or irregularly. These abnormalities range from a minor inconvenience or discomfort to a potentially fatal problem.</a:t>
            </a:r>
            <a:endParaRPr lang="en-US"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90133781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62500" lnSpcReduction="20000"/>
          </a:bodyPr>
          <a:lstStyle/>
          <a:p>
            <a:pPr marL="0" indent="0">
              <a:buNone/>
            </a:pPr>
            <a:endParaRPr lang="en-US" dirty="0" smtClean="0"/>
          </a:p>
          <a:p>
            <a:pPr marL="0" indent="0">
              <a:buNone/>
            </a:pPr>
            <a:endParaRPr lang="en-US" dirty="0"/>
          </a:p>
          <a:p>
            <a:pPr marL="0" indent="0">
              <a:buNone/>
            </a:pPr>
            <a:endParaRPr lang="en-US" dirty="0" smtClean="0"/>
          </a:p>
          <a:p>
            <a:pPr marL="0" indent="0">
              <a:buNone/>
            </a:pPr>
            <a:endParaRPr lang="en-US" dirty="0"/>
          </a:p>
          <a:p>
            <a:pPr marL="0" indent="0">
              <a:buNone/>
            </a:pPr>
            <a:endParaRPr lang="en-US" dirty="0" smtClean="0"/>
          </a:p>
          <a:p>
            <a:pPr marL="0" indent="0">
              <a:buNone/>
            </a:pPr>
            <a:endParaRPr lang="en-US" dirty="0"/>
          </a:p>
          <a:p>
            <a:pPr marL="0" indent="0">
              <a:buNone/>
            </a:pPr>
            <a:endParaRPr lang="en-US" dirty="0" smtClean="0"/>
          </a:p>
          <a:p>
            <a:pPr marL="0" indent="0">
              <a:buNone/>
            </a:pPr>
            <a:endParaRPr lang="en-US" dirty="0"/>
          </a:p>
          <a:p>
            <a:pPr marL="0" indent="0">
              <a:buNone/>
            </a:pPr>
            <a:r>
              <a:rPr lang="en-US" dirty="0" smtClean="0"/>
              <a:t>    </a:t>
            </a:r>
          </a:p>
          <a:p>
            <a:pPr marL="0" indent="0">
              <a:buNone/>
            </a:pPr>
            <a:r>
              <a:rPr lang="en-US" dirty="0"/>
              <a:t> </a:t>
            </a:r>
            <a:endParaRPr lang="en-US" dirty="0" smtClean="0"/>
          </a:p>
          <a:p>
            <a:pPr marL="0" indent="0">
              <a:buNone/>
            </a:pPr>
            <a:endParaRPr lang="en-US" dirty="0"/>
          </a:p>
          <a:p>
            <a:pPr marL="0" indent="0">
              <a:buNone/>
            </a:pPr>
            <a:r>
              <a:rPr lang="en-US" dirty="0" smtClean="0"/>
              <a:t>                           </a:t>
            </a:r>
          </a:p>
          <a:p>
            <a:pPr marL="0" indent="0" algn="ctr">
              <a:buNone/>
            </a:pPr>
            <a:r>
              <a:rPr lang="en-US" dirty="0" smtClean="0"/>
              <a:t> </a:t>
            </a:r>
            <a:r>
              <a:rPr lang="en-US" sz="3400" dirty="0" smtClean="0">
                <a:latin typeface="Arial" panose="020B0604020202020204" pitchFamily="34" charset="0"/>
                <a:cs typeface="Arial" panose="020B0604020202020204" pitchFamily="34" charset="0"/>
              </a:rPr>
              <a:t>Minimally invasive implant placement without </a:t>
            </a:r>
            <a:r>
              <a:rPr lang="en-US" sz="3400" dirty="0" err="1" smtClean="0">
                <a:latin typeface="Arial" panose="020B0604020202020204" pitchFamily="34" charset="0"/>
                <a:cs typeface="Arial" panose="020B0604020202020204" pitchFamily="34" charset="0"/>
              </a:rPr>
              <a:t>flpa</a:t>
            </a:r>
            <a:r>
              <a:rPr lang="en-US" sz="3400" dirty="0" smtClean="0">
                <a:latin typeface="Arial" panose="020B0604020202020204" pitchFamily="34" charset="0"/>
                <a:cs typeface="Arial" panose="020B0604020202020204" pitchFamily="34" charset="0"/>
              </a:rPr>
              <a:t> elevation</a:t>
            </a:r>
            <a:endParaRPr lang="en-US" sz="3400" dirty="0">
              <a:latin typeface="Arial" panose="020B0604020202020204" pitchFamily="34" charset="0"/>
              <a:cs typeface="Arial" panose="020B0604020202020204" pitchFamily="34" charset="0"/>
            </a:endParaRPr>
          </a:p>
        </p:txBody>
      </p:sp>
      <p:pic>
        <p:nvPicPr>
          <p:cNvPr id="6146" name="Picture 2" descr="An external file that holds a picture, illustration, etc.&#10;Object name is TODENTJ-12-80_F3.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27131" y="302350"/>
            <a:ext cx="7077075" cy="536257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3389965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a:bodyPr>
          <a:lstStyle/>
          <a:p>
            <a:pPr marL="0" indent="0">
              <a:buNone/>
            </a:pPr>
            <a:r>
              <a:rPr lang="en-US" sz="2600" dirty="0">
                <a:latin typeface="Arial" panose="020B0604020202020204" pitchFamily="34" charset="0"/>
                <a:cs typeface="Arial" panose="020B0604020202020204" pitchFamily="34" charset="0"/>
              </a:rPr>
              <a:t>Local hemostasis was performed with </a:t>
            </a:r>
            <a:r>
              <a:rPr lang="en-US" sz="2600" b="1" dirty="0">
                <a:latin typeface="Arial" panose="020B0604020202020204" pitchFamily="34" charset="0"/>
                <a:cs typeface="Arial" panose="020B0604020202020204" pitchFamily="34" charset="0"/>
              </a:rPr>
              <a:t>absorbable sutures </a:t>
            </a:r>
            <a:r>
              <a:rPr lang="en-US" sz="2600" dirty="0">
                <a:latin typeface="Arial" panose="020B0604020202020204" pitchFamily="34" charset="0"/>
                <a:cs typeface="Arial" panose="020B0604020202020204" pitchFamily="34" charset="0"/>
              </a:rPr>
              <a:t>(VICRYL</a:t>
            </a:r>
            <a:r>
              <a:rPr lang="en-US" sz="2600" baseline="30000" dirty="0">
                <a:latin typeface="Arial" panose="020B0604020202020204" pitchFamily="34" charset="0"/>
                <a:cs typeface="Arial" panose="020B0604020202020204" pitchFamily="34" charset="0"/>
              </a:rPr>
              <a:t>TM</a:t>
            </a:r>
            <a:r>
              <a:rPr lang="en-US" sz="2600" dirty="0">
                <a:latin typeface="Arial" panose="020B0604020202020204" pitchFamily="34" charset="0"/>
                <a:cs typeface="Arial" panose="020B0604020202020204" pitchFamily="34" charset="0"/>
              </a:rPr>
              <a:t> 4.0 ETHICON</a:t>
            </a:r>
            <a:r>
              <a:rPr lang="en-US" sz="2600" baseline="30000" dirty="0">
                <a:latin typeface="Arial" panose="020B0604020202020204" pitchFamily="34" charset="0"/>
                <a:cs typeface="Arial" panose="020B0604020202020204" pitchFamily="34" charset="0"/>
              </a:rPr>
              <a:t>®</a:t>
            </a:r>
            <a:r>
              <a:rPr lang="en-US" sz="2600" dirty="0">
                <a:latin typeface="Arial" panose="020B0604020202020204" pitchFamily="34" charset="0"/>
                <a:cs typeface="Arial" panose="020B0604020202020204" pitchFamily="34" charset="0"/>
              </a:rPr>
              <a:t>) and </a:t>
            </a:r>
            <a:r>
              <a:rPr lang="en-US" sz="2600" b="1" dirty="0">
                <a:latin typeface="Arial" panose="020B0604020202020204" pitchFamily="34" charset="0"/>
                <a:cs typeface="Arial" panose="020B0604020202020204" pitchFamily="34" charset="0"/>
              </a:rPr>
              <a:t>fibrin glue </a:t>
            </a:r>
            <a:r>
              <a:rPr lang="en-US" sz="2600" dirty="0">
                <a:latin typeface="Arial" panose="020B0604020202020204" pitchFamily="34" charset="0"/>
                <a:cs typeface="Arial" panose="020B0604020202020204" pitchFamily="34" charset="0"/>
              </a:rPr>
              <a:t>(</a:t>
            </a:r>
            <a:r>
              <a:rPr lang="en-US" sz="2600" dirty="0" err="1">
                <a:latin typeface="Arial" panose="020B0604020202020204" pitchFamily="34" charset="0"/>
                <a:cs typeface="Arial" panose="020B0604020202020204" pitchFamily="34" charset="0"/>
              </a:rPr>
              <a:t>Tisseel</a:t>
            </a:r>
            <a:r>
              <a:rPr lang="en-US" sz="2600" b="1" baseline="30000" dirty="0">
                <a:latin typeface="Arial" panose="020B0604020202020204" pitchFamily="34" charset="0"/>
                <a:cs typeface="Arial" panose="020B0604020202020204" pitchFamily="34" charset="0"/>
              </a:rPr>
              <a:t>®</a:t>
            </a:r>
            <a:r>
              <a:rPr lang="en-US" sz="2600" dirty="0">
                <a:latin typeface="Arial" panose="020B0604020202020204" pitchFamily="34" charset="0"/>
                <a:cs typeface="Arial" panose="020B0604020202020204" pitchFamily="34" charset="0"/>
              </a:rPr>
              <a:t>, 2ml, Baxter AG) was applied on the surgical </a:t>
            </a:r>
            <a:r>
              <a:rPr lang="en-US" sz="2600" dirty="0" smtClean="0">
                <a:latin typeface="Arial" panose="020B0604020202020204" pitchFamily="34" charset="0"/>
                <a:cs typeface="Arial" panose="020B0604020202020204" pitchFamily="34" charset="0"/>
              </a:rPr>
              <a:t>wound. </a:t>
            </a:r>
            <a:r>
              <a:rPr lang="en-US" sz="2600" dirty="0">
                <a:latin typeface="Arial" panose="020B0604020202020204" pitchFamily="34" charset="0"/>
                <a:cs typeface="Arial" panose="020B0604020202020204" pitchFamily="34" charset="0"/>
              </a:rPr>
              <a:t>No excessive bleeding was observed during or after the surgical procedure. The patient received </a:t>
            </a:r>
            <a:r>
              <a:rPr lang="en-US" sz="2600" b="1" dirty="0">
                <a:latin typeface="Arial" panose="020B0604020202020204" pitchFamily="34" charset="0"/>
                <a:cs typeface="Arial" panose="020B0604020202020204" pitchFamily="34" charset="0"/>
              </a:rPr>
              <a:t>one injection every twelve hours</a:t>
            </a:r>
            <a:r>
              <a:rPr lang="en-US" sz="2600" dirty="0">
                <a:latin typeface="Arial" panose="020B0604020202020204" pitchFamily="34" charset="0"/>
                <a:cs typeface="Arial" panose="020B0604020202020204" pitchFamily="34" charset="0"/>
              </a:rPr>
              <a:t> of von </a:t>
            </a:r>
            <a:r>
              <a:rPr lang="en-US" sz="2600" dirty="0" err="1">
                <a:latin typeface="Arial" panose="020B0604020202020204" pitchFamily="34" charset="0"/>
                <a:cs typeface="Arial" panose="020B0604020202020204" pitchFamily="34" charset="0"/>
              </a:rPr>
              <a:t>Willebrand</a:t>
            </a:r>
            <a:r>
              <a:rPr lang="en-US" sz="2600" dirty="0">
                <a:latin typeface="Arial" panose="020B0604020202020204" pitchFamily="34" charset="0"/>
                <a:cs typeface="Arial" panose="020B0604020202020204" pitchFamily="34" charset="0"/>
              </a:rPr>
              <a:t> factor (</a:t>
            </a:r>
            <a:r>
              <a:rPr lang="en-US" sz="2600" b="1" dirty="0" err="1">
                <a:latin typeface="Arial" panose="020B0604020202020204" pitchFamily="34" charset="0"/>
                <a:cs typeface="Arial" panose="020B0604020202020204" pitchFamily="34" charset="0"/>
              </a:rPr>
              <a:t>Willfactin</a:t>
            </a:r>
            <a:r>
              <a:rPr lang="en-US" sz="2600" b="1" baseline="30000" dirty="0">
                <a:latin typeface="Arial" panose="020B0604020202020204" pitchFamily="34" charset="0"/>
                <a:cs typeface="Arial" panose="020B0604020202020204" pitchFamily="34" charset="0"/>
              </a:rPr>
              <a:t>®</a:t>
            </a:r>
            <a:r>
              <a:rPr lang="en-US" sz="2600" b="1" dirty="0">
                <a:latin typeface="Arial" panose="020B0604020202020204" pitchFamily="34" charset="0"/>
                <a:cs typeface="Arial" panose="020B0604020202020204" pitchFamily="34" charset="0"/>
              </a:rPr>
              <a:t>, 2500UI</a:t>
            </a:r>
            <a:r>
              <a:rPr lang="en-US" sz="2600" dirty="0">
                <a:latin typeface="Arial" panose="020B0604020202020204" pitchFamily="34" charset="0"/>
                <a:cs typeface="Arial" panose="020B0604020202020204" pitchFamily="34" charset="0"/>
              </a:rPr>
              <a:t>) during </a:t>
            </a:r>
            <a:r>
              <a:rPr lang="en-US" sz="2600" b="1" dirty="0">
                <a:latin typeface="Arial" panose="020B0604020202020204" pitchFamily="34" charset="0"/>
                <a:cs typeface="Arial" panose="020B0604020202020204" pitchFamily="34" charset="0"/>
              </a:rPr>
              <a:t>48 hours</a:t>
            </a:r>
            <a:r>
              <a:rPr lang="en-US" sz="2600" dirty="0">
                <a:latin typeface="Arial" panose="020B0604020202020204" pitchFamily="34" charset="0"/>
                <a:cs typeface="Arial" panose="020B0604020202020204" pitchFamily="34" charset="0"/>
              </a:rPr>
              <a:t>, before discharge. Post-operative prescriptions included </a:t>
            </a:r>
            <a:r>
              <a:rPr lang="en-US" sz="2600" i="1" dirty="0">
                <a:latin typeface="Arial" panose="020B0604020202020204" pitchFamily="34" charset="0"/>
                <a:cs typeface="Arial" panose="020B0604020202020204" pitchFamily="34" charset="0"/>
              </a:rPr>
              <a:t>per </a:t>
            </a:r>
            <a:r>
              <a:rPr lang="en-US" sz="2600" i="1" dirty="0" err="1">
                <a:latin typeface="Arial" panose="020B0604020202020204" pitchFamily="34" charset="0"/>
                <a:cs typeface="Arial" panose="020B0604020202020204" pitchFamily="34" charset="0"/>
              </a:rPr>
              <a:t>os</a:t>
            </a:r>
            <a:r>
              <a:rPr lang="en-US" sz="2600" dirty="0">
                <a:latin typeface="Arial" panose="020B0604020202020204" pitchFamily="34" charset="0"/>
                <a:cs typeface="Arial" panose="020B0604020202020204" pitchFamily="34" charset="0"/>
              </a:rPr>
              <a:t> Tranexamic acid (EXACYL</a:t>
            </a:r>
            <a:r>
              <a:rPr lang="en-US" sz="2600" baseline="30000" dirty="0">
                <a:latin typeface="Arial" panose="020B0604020202020204" pitchFamily="34" charset="0"/>
                <a:cs typeface="Arial" panose="020B0604020202020204" pitchFamily="34" charset="0"/>
              </a:rPr>
              <a:t>®</a:t>
            </a:r>
            <a:r>
              <a:rPr lang="en-US" sz="2600" dirty="0">
                <a:latin typeface="Arial" panose="020B0604020202020204" pitchFamily="34" charset="0"/>
                <a:cs typeface="Arial" panose="020B0604020202020204" pitchFamily="34" charset="0"/>
              </a:rPr>
              <a:t> 1g/10ml, 3 times per day during ten days), Paracetamol (1g, 3 times per day during 4 days) and </a:t>
            </a:r>
            <a:r>
              <a:rPr lang="en-US" sz="2600" dirty="0" err="1">
                <a:latin typeface="Arial" panose="020B0604020202020204" pitchFamily="34" charset="0"/>
                <a:cs typeface="Arial" panose="020B0604020202020204" pitchFamily="34" charset="0"/>
              </a:rPr>
              <a:t>Amoxicilline</a:t>
            </a:r>
            <a:r>
              <a:rPr lang="en-US" sz="2600" dirty="0">
                <a:latin typeface="Arial" panose="020B0604020202020204" pitchFamily="34" charset="0"/>
                <a:cs typeface="Arial" panose="020B0604020202020204" pitchFamily="34" charset="0"/>
              </a:rPr>
              <a:t> (1g, twice a day, during seven days). The follow-up was uneventful and the implant was restored by a crown 4 months later</a:t>
            </a:r>
            <a:r>
              <a:rPr lang="en-US" sz="2600" dirty="0" smtClean="0">
                <a:latin typeface="Arial" panose="020B0604020202020204" pitchFamily="34" charset="0"/>
                <a:cs typeface="Arial" panose="020B0604020202020204" pitchFamily="34" charset="0"/>
              </a:rPr>
              <a:t>. </a:t>
            </a:r>
            <a:endParaRPr lang="en-US" sz="26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43352120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838200" y="1825625"/>
            <a:ext cx="10515600" cy="4688386"/>
          </a:xfrm>
        </p:spPr>
        <p:txBody>
          <a:bodyPr>
            <a:normAutofit fontScale="92500" lnSpcReduction="10000"/>
          </a:bodyPr>
          <a:lstStyle/>
          <a:p>
            <a:pPr marL="0" indent="0">
              <a:buNone/>
            </a:pPr>
            <a:r>
              <a:rPr lang="en-US" dirty="0">
                <a:latin typeface="Arial" panose="020B0604020202020204" pitchFamily="34" charset="0"/>
                <a:cs typeface="Arial" panose="020B0604020202020204" pitchFamily="34" charset="0"/>
              </a:rPr>
              <a:t>The main types of arrhythmia are</a:t>
            </a:r>
            <a:r>
              <a:rPr lang="en-US" dirty="0" smtClean="0">
                <a:latin typeface="Arial" panose="020B0604020202020204" pitchFamily="34" charset="0"/>
                <a:cs typeface="Arial" panose="020B0604020202020204" pitchFamily="34" charset="0"/>
              </a:rPr>
              <a:t>:</a:t>
            </a:r>
          </a:p>
          <a:p>
            <a:pPr marL="0" indent="0">
              <a:buNone/>
            </a:pPr>
            <a:endParaRPr lang="en-US" dirty="0">
              <a:latin typeface="Arial" panose="020B0604020202020204" pitchFamily="34" charset="0"/>
              <a:cs typeface="Arial" panose="020B0604020202020204" pitchFamily="34" charset="0"/>
            </a:endParaRPr>
          </a:p>
          <a:p>
            <a:r>
              <a:rPr lang="en-US" b="1" dirty="0">
                <a:latin typeface="Arial" panose="020B0604020202020204" pitchFamily="34" charset="0"/>
                <a:cs typeface="Arial" panose="020B0604020202020204" pitchFamily="34" charset="0"/>
              </a:rPr>
              <a:t>atrial </a:t>
            </a:r>
            <a:r>
              <a:rPr lang="en-US" b="1" dirty="0" smtClean="0">
                <a:latin typeface="Arial" panose="020B0604020202020204" pitchFamily="34" charset="0"/>
                <a:cs typeface="Arial" panose="020B0604020202020204" pitchFamily="34" charset="0"/>
              </a:rPr>
              <a:t>fibrillation </a:t>
            </a:r>
            <a:r>
              <a:rPr lang="en-US" dirty="0" smtClean="0">
                <a:latin typeface="Arial" panose="020B0604020202020204" pitchFamily="34" charset="0"/>
                <a:cs typeface="Arial" panose="020B0604020202020204" pitchFamily="34" charset="0"/>
              </a:rPr>
              <a:t>- this</a:t>
            </a:r>
            <a:r>
              <a:rPr lang="en-US" dirty="0">
                <a:latin typeface="Arial" panose="020B0604020202020204" pitchFamily="34" charset="0"/>
                <a:cs typeface="Arial" panose="020B0604020202020204" pitchFamily="34" charset="0"/>
              </a:rPr>
              <a:t> is the most common type, where the heart beats irregularly and faster than normal</a:t>
            </a:r>
          </a:p>
          <a:p>
            <a:r>
              <a:rPr lang="en-US" dirty="0">
                <a:latin typeface="Arial" panose="020B0604020202020204" pitchFamily="34" charset="0"/>
                <a:cs typeface="Arial" panose="020B0604020202020204" pitchFamily="34" charset="0"/>
              </a:rPr>
              <a:t>supraventricular </a:t>
            </a:r>
            <a:r>
              <a:rPr lang="en-US" dirty="0" smtClean="0">
                <a:latin typeface="Arial" panose="020B0604020202020204" pitchFamily="34" charset="0"/>
                <a:cs typeface="Arial" panose="020B0604020202020204" pitchFamily="34" charset="0"/>
              </a:rPr>
              <a:t>tachycardia</a:t>
            </a:r>
            <a:r>
              <a:rPr lang="en-US" dirty="0">
                <a:latin typeface="Arial" panose="020B0604020202020204" pitchFamily="34" charset="0"/>
                <a:cs typeface="Arial" panose="020B0604020202020204" pitchFamily="34" charset="0"/>
              </a:rPr>
              <a:t> </a:t>
            </a:r>
            <a:r>
              <a:rPr lang="en-US" dirty="0" smtClean="0">
                <a:latin typeface="Arial" panose="020B0604020202020204" pitchFamily="34" charset="0"/>
                <a:cs typeface="Arial" panose="020B0604020202020204" pitchFamily="34" charset="0"/>
              </a:rPr>
              <a:t>- </a:t>
            </a:r>
            <a:r>
              <a:rPr lang="en-US" dirty="0">
                <a:latin typeface="Arial" panose="020B0604020202020204" pitchFamily="34" charset="0"/>
                <a:cs typeface="Arial" panose="020B0604020202020204" pitchFamily="34" charset="0"/>
              </a:rPr>
              <a:t>episodes of abnormally fast heart rate at rest</a:t>
            </a:r>
          </a:p>
          <a:p>
            <a:r>
              <a:rPr lang="en-US" dirty="0" smtClean="0">
                <a:latin typeface="Arial" panose="020B0604020202020204" pitchFamily="34" charset="0"/>
                <a:cs typeface="Arial" panose="020B0604020202020204" pitchFamily="34" charset="0"/>
              </a:rPr>
              <a:t>bradycardia -</a:t>
            </a:r>
            <a:r>
              <a:rPr lang="en-US" dirty="0">
                <a:latin typeface="Arial" panose="020B0604020202020204" pitchFamily="34" charset="0"/>
                <a:cs typeface="Arial" panose="020B0604020202020204" pitchFamily="34" charset="0"/>
              </a:rPr>
              <a:t> the heart beats more slowly than normal</a:t>
            </a:r>
          </a:p>
          <a:p>
            <a:r>
              <a:rPr lang="en-US" dirty="0">
                <a:latin typeface="Arial" panose="020B0604020202020204" pitchFamily="34" charset="0"/>
                <a:cs typeface="Arial" panose="020B0604020202020204" pitchFamily="34" charset="0"/>
              </a:rPr>
              <a:t>heart </a:t>
            </a:r>
            <a:r>
              <a:rPr lang="en-US" dirty="0" smtClean="0">
                <a:latin typeface="Arial" panose="020B0604020202020204" pitchFamily="34" charset="0"/>
                <a:cs typeface="Arial" panose="020B0604020202020204" pitchFamily="34" charset="0"/>
              </a:rPr>
              <a:t>block -  </a:t>
            </a:r>
            <a:r>
              <a:rPr lang="en-US" dirty="0">
                <a:latin typeface="Arial" panose="020B0604020202020204" pitchFamily="34" charset="0"/>
                <a:cs typeface="Arial" panose="020B0604020202020204" pitchFamily="34" charset="0"/>
              </a:rPr>
              <a:t>the heart beats more slowly than normal and can cause people to collapse</a:t>
            </a:r>
          </a:p>
          <a:p>
            <a:r>
              <a:rPr lang="en-US" dirty="0">
                <a:latin typeface="Arial" panose="020B0604020202020204" pitchFamily="34" charset="0"/>
                <a:cs typeface="Arial" panose="020B0604020202020204" pitchFamily="34" charset="0"/>
              </a:rPr>
              <a:t>ventricular </a:t>
            </a:r>
            <a:r>
              <a:rPr lang="en-US" dirty="0" smtClean="0">
                <a:latin typeface="Arial" panose="020B0604020202020204" pitchFamily="34" charset="0"/>
                <a:cs typeface="Arial" panose="020B0604020202020204" pitchFamily="34" charset="0"/>
              </a:rPr>
              <a:t>fibrillation - </a:t>
            </a:r>
            <a:r>
              <a:rPr lang="en-US" dirty="0">
                <a:latin typeface="Arial" panose="020B0604020202020204" pitchFamily="34" charset="0"/>
                <a:cs typeface="Arial" panose="020B0604020202020204" pitchFamily="34" charset="0"/>
              </a:rPr>
              <a:t>a rare, rapid and </a:t>
            </a:r>
            <a:r>
              <a:rPr lang="en-US" dirty="0" err="1">
                <a:latin typeface="Arial" panose="020B0604020202020204" pitchFamily="34" charset="0"/>
                <a:cs typeface="Arial" panose="020B0604020202020204" pitchFamily="34" charset="0"/>
              </a:rPr>
              <a:t>disorganised</a:t>
            </a:r>
            <a:r>
              <a:rPr lang="en-US" dirty="0">
                <a:latin typeface="Arial" panose="020B0604020202020204" pitchFamily="34" charset="0"/>
                <a:cs typeface="Arial" panose="020B0604020202020204" pitchFamily="34" charset="0"/>
              </a:rPr>
              <a:t> rhythm of heartbeats that rapidly leads to loss of consciousness and sudden death if not treated immediately</a:t>
            </a:r>
          </a:p>
          <a:p>
            <a:pPr marL="0" indent="0">
              <a:buNone/>
            </a:pPr>
            <a:endParaRPr lang="en-US" dirty="0"/>
          </a:p>
        </p:txBody>
      </p:sp>
    </p:spTree>
    <p:extLst>
      <p:ext uri="{BB962C8B-B14F-4D97-AF65-F5344CB8AC3E}">
        <p14:creationId xmlns:p14="http://schemas.microsoft.com/office/powerpoint/2010/main" val="405946290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3000" dirty="0">
                <a:latin typeface="Arial" panose="020B0604020202020204" pitchFamily="34" charset="0"/>
                <a:cs typeface="Arial" panose="020B0604020202020204" pitchFamily="34" charset="0"/>
              </a:rPr>
              <a:t>A</a:t>
            </a:r>
            <a:r>
              <a:rPr lang="en-US" sz="3000" dirty="0" smtClean="0">
                <a:latin typeface="Arial" panose="020B0604020202020204" pitchFamily="34" charset="0"/>
                <a:cs typeface="Arial" panose="020B0604020202020204" pitchFamily="34" charset="0"/>
              </a:rPr>
              <a:t>trial Fibrillation</a:t>
            </a:r>
            <a:endParaRPr lang="en-US" sz="3000" dirty="0">
              <a:latin typeface="Arial" panose="020B0604020202020204" pitchFamily="34" charset="0"/>
              <a:cs typeface="Arial" panose="020B0604020202020204" pitchFamily="34" charset="0"/>
            </a:endParaRPr>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682602" y="1326888"/>
            <a:ext cx="8580753" cy="4204224"/>
          </a:xfrm>
        </p:spPr>
      </p:pic>
    </p:spTree>
    <p:extLst>
      <p:ext uri="{BB962C8B-B14F-4D97-AF65-F5344CB8AC3E}">
        <p14:creationId xmlns:p14="http://schemas.microsoft.com/office/powerpoint/2010/main" val="155953954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3000" dirty="0" smtClean="0">
                <a:latin typeface="Arial" panose="020B0604020202020204" pitchFamily="34" charset="0"/>
                <a:cs typeface="Arial" panose="020B0604020202020204" pitchFamily="34" charset="0"/>
              </a:rPr>
              <a:t>Oral health and Atrial </a:t>
            </a:r>
            <a:r>
              <a:rPr lang="en-US" sz="3000" dirty="0" err="1">
                <a:latin typeface="Arial" panose="020B0604020202020204" pitchFamily="34" charset="0"/>
                <a:cs typeface="Arial" panose="020B0604020202020204" pitchFamily="34" charset="0"/>
              </a:rPr>
              <a:t>F</a:t>
            </a:r>
            <a:r>
              <a:rPr lang="en-US" sz="3000" dirty="0" err="1" smtClean="0">
                <a:latin typeface="Arial" panose="020B0604020202020204" pitchFamily="34" charset="0"/>
                <a:cs typeface="Arial" panose="020B0604020202020204" pitchFamily="34" charset="0"/>
              </a:rPr>
              <a:t>ibrilation</a:t>
            </a:r>
            <a:endParaRPr lang="en-US" sz="3000" dirty="0">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p:txBody>
          <a:bodyPr>
            <a:noAutofit/>
          </a:bodyPr>
          <a:lstStyle/>
          <a:p>
            <a:pPr marL="0" indent="0">
              <a:buNone/>
            </a:pPr>
            <a:r>
              <a:rPr lang="en-US" sz="2600" dirty="0" smtClean="0">
                <a:latin typeface="Arial" panose="020B0604020202020204" pitchFamily="34" charset="0"/>
                <a:cs typeface="Arial" panose="020B0604020202020204" pitchFamily="34" charset="0"/>
              </a:rPr>
              <a:t>In </a:t>
            </a:r>
            <a:r>
              <a:rPr lang="en-US" sz="2600" dirty="0">
                <a:latin typeface="Arial" panose="020B0604020202020204" pitchFamily="34" charset="0"/>
                <a:cs typeface="Arial" panose="020B0604020202020204" pitchFamily="34" charset="0"/>
              </a:rPr>
              <a:t>a recent study, 5,958 patients had a periodontal assessment of severity and were monitored for </a:t>
            </a:r>
            <a:r>
              <a:rPr lang="en-US" sz="2600" dirty="0" smtClean="0">
                <a:latin typeface="Arial" panose="020B0604020202020204" pitchFamily="34" charset="0"/>
                <a:cs typeface="Arial" panose="020B0604020202020204" pitchFamily="34" charset="0"/>
              </a:rPr>
              <a:t>atrial </a:t>
            </a:r>
            <a:r>
              <a:rPr lang="en-US" sz="2600" dirty="0" err="1" smtClean="0">
                <a:latin typeface="Arial" panose="020B0604020202020204" pitchFamily="34" charset="0"/>
                <a:cs typeface="Arial" panose="020B0604020202020204" pitchFamily="34" charset="0"/>
              </a:rPr>
              <a:t>fibrilation</a:t>
            </a:r>
            <a:r>
              <a:rPr lang="en-US" sz="2600" dirty="0" smtClean="0">
                <a:latin typeface="Arial" panose="020B0604020202020204" pitchFamily="34" charset="0"/>
                <a:cs typeface="Arial" panose="020B0604020202020204" pitchFamily="34" charset="0"/>
              </a:rPr>
              <a:t>.</a:t>
            </a:r>
            <a:r>
              <a:rPr lang="en-US" sz="2600" dirty="0">
                <a:latin typeface="Arial" panose="020B0604020202020204" pitchFamily="34" charset="0"/>
                <a:cs typeface="Arial" panose="020B0604020202020204" pitchFamily="34" charset="0"/>
              </a:rPr>
              <a:t> Severe periodontitis was found to have higher associations with </a:t>
            </a:r>
            <a:r>
              <a:rPr lang="en-US" sz="2600" dirty="0" smtClean="0">
                <a:latin typeface="Arial" panose="020B0604020202020204" pitchFamily="34" charset="0"/>
                <a:cs typeface="Arial" panose="020B0604020202020204" pitchFamily="34" charset="0"/>
              </a:rPr>
              <a:t>atrial fibrillation.</a:t>
            </a:r>
            <a:r>
              <a:rPr lang="en-US" sz="2600" dirty="0">
                <a:latin typeface="Arial" panose="020B0604020202020204" pitchFamily="34" charset="0"/>
                <a:cs typeface="Arial" panose="020B0604020202020204" pitchFamily="34" charset="0"/>
              </a:rPr>
              <a:t> </a:t>
            </a:r>
            <a:endParaRPr lang="en-US" sz="2600" dirty="0" smtClean="0">
              <a:latin typeface="Arial" panose="020B0604020202020204" pitchFamily="34" charset="0"/>
              <a:cs typeface="Arial" panose="020B0604020202020204" pitchFamily="34" charset="0"/>
            </a:endParaRPr>
          </a:p>
          <a:p>
            <a:pPr marL="0" indent="0">
              <a:buNone/>
            </a:pPr>
            <a:r>
              <a:rPr lang="en-US" sz="2600" dirty="0">
                <a:latin typeface="Arial" panose="020B0604020202020204" pitchFamily="34" charset="0"/>
                <a:cs typeface="Arial" panose="020B0604020202020204" pitchFamily="34" charset="0"/>
              </a:rPr>
              <a:t>The role in </a:t>
            </a:r>
            <a:r>
              <a:rPr lang="en-US" sz="2600" dirty="0" smtClean="0">
                <a:latin typeface="Arial" panose="020B0604020202020204" pitchFamily="34" charset="0"/>
                <a:cs typeface="Arial" panose="020B0604020202020204" pitchFamily="34" charset="0"/>
              </a:rPr>
              <a:t>cardiovascular diseases </a:t>
            </a:r>
            <a:r>
              <a:rPr lang="en-US" sz="2600" dirty="0">
                <a:latin typeface="Arial" panose="020B0604020202020204" pitchFamily="34" charset="0"/>
                <a:cs typeface="Arial" panose="020B0604020202020204" pitchFamily="34" charset="0"/>
              </a:rPr>
              <a:t>of oral bacteria entering the circulation has also been considered. There have been no studies exploring oral </a:t>
            </a:r>
            <a:r>
              <a:rPr lang="en-US" sz="2600" dirty="0" err="1">
                <a:latin typeface="Arial" panose="020B0604020202020204" pitchFamily="34" charset="0"/>
                <a:cs typeface="Arial" panose="020B0604020202020204" pitchFamily="34" charset="0"/>
              </a:rPr>
              <a:t>bacteraemia</a:t>
            </a:r>
            <a:r>
              <a:rPr lang="en-US" sz="2600" dirty="0">
                <a:latin typeface="Arial" panose="020B0604020202020204" pitchFamily="34" charset="0"/>
                <a:cs typeface="Arial" panose="020B0604020202020204" pitchFamily="34" charset="0"/>
              </a:rPr>
              <a:t> and incidence of </a:t>
            </a:r>
            <a:r>
              <a:rPr lang="en-US" sz="2600" dirty="0" smtClean="0">
                <a:latin typeface="Arial" panose="020B0604020202020204" pitchFamily="34" charset="0"/>
                <a:cs typeface="Arial" panose="020B0604020202020204" pitchFamily="34" charset="0"/>
              </a:rPr>
              <a:t>atrial fibrillation, </a:t>
            </a:r>
            <a:r>
              <a:rPr lang="en-US" sz="2600" dirty="0">
                <a:latin typeface="Arial" panose="020B0604020202020204" pitchFamily="34" charset="0"/>
                <a:cs typeface="Arial" panose="020B0604020202020204" pitchFamily="34" charset="0"/>
              </a:rPr>
              <a:t>although lack of tooth-brushing and dental treatment have been associated with </a:t>
            </a:r>
            <a:r>
              <a:rPr lang="en-US" sz="2600" dirty="0" err="1">
                <a:latin typeface="Arial" panose="020B0604020202020204" pitchFamily="34" charset="0"/>
                <a:cs typeface="Arial" panose="020B0604020202020204" pitchFamily="34" charset="0"/>
              </a:rPr>
              <a:t>bacteraemia</a:t>
            </a:r>
            <a:r>
              <a:rPr lang="en-US" sz="2600" dirty="0">
                <a:latin typeface="Arial" panose="020B0604020202020204" pitchFamily="34" charset="0"/>
                <a:cs typeface="Arial" panose="020B0604020202020204" pitchFamily="34" charset="0"/>
              </a:rPr>
              <a:t> and some studies have shown evidence of cardiovascular complications and </a:t>
            </a:r>
            <a:r>
              <a:rPr lang="en-US" sz="2600" dirty="0" smtClean="0">
                <a:latin typeface="Arial" panose="020B0604020202020204" pitchFamily="34" charset="0"/>
                <a:cs typeface="Arial" panose="020B0604020202020204" pitchFamily="34" charset="0"/>
              </a:rPr>
              <a:t>atrial fibrillation.</a:t>
            </a:r>
          </a:p>
          <a:p>
            <a:pPr marL="0" indent="0">
              <a:buNone/>
            </a:pPr>
            <a:r>
              <a:rPr lang="en-US" sz="2600" dirty="0" smtClean="0">
                <a:latin typeface="Arial" panose="020B0604020202020204" pitchFamily="34" charset="0"/>
                <a:cs typeface="Arial" panose="020B0604020202020204" pitchFamily="34" charset="0"/>
              </a:rPr>
              <a:t>Observational </a:t>
            </a:r>
            <a:r>
              <a:rPr lang="en-US" sz="2600" dirty="0">
                <a:latin typeface="Arial" panose="020B0604020202020204" pitchFamily="34" charset="0"/>
                <a:cs typeface="Arial" panose="020B0604020202020204" pitchFamily="34" charset="0"/>
              </a:rPr>
              <a:t>study comprising 161,286 individuals from a Korean database found that improved oral hygiene and dental scaling also had a reduced risk for incidence of new-onset </a:t>
            </a:r>
            <a:r>
              <a:rPr lang="en-US" sz="2600" dirty="0" smtClean="0">
                <a:latin typeface="Arial" panose="020B0604020202020204" pitchFamily="34" charset="0"/>
                <a:cs typeface="Arial" panose="020B0604020202020204" pitchFamily="34" charset="0"/>
              </a:rPr>
              <a:t>atrial fibrillation.</a:t>
            </a:r>
            <a:endParaRPr lang="en-US" sz="26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0492316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3000" dirty="0" smtClean="0">
                <a:latin typeface="Arial" panose="020B0604020202020204" pitchFamily="34" charset="0"/>
                <a:cs typeface="Arial" panose="020B0604020202020204" pitchFamily="34" charset="0"/>
              </a:rPr>
              <a:t>Anticoagulant therapy</a:t>
            </a:r>
            <a:endParaRPr lang="en-US" sz="3000" dirty="0">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p:txBody>
          <a:bodyPr>
            <a:normAutofit/>
          </a:bodyPr>
          <a:lstStyle/>
          <a:p>
            <a:pPr marL="0" indent="0">
              <a:buNone/>
            </a:pPr>
            <a:r>
              <a:rPr lang="en-US" sz="2600" dirty="0" smtClean="0"/>
              <a:t>The </a:t>
            </a:r>
            <a:r>
              <a:rPr lang="en-US" sz="2600" dirty="0"/>
              <a:t>number of patients in dental surgical oral anticoagulant treatment </a:t>
            </a:r>
            <a:r>
              <a:rPr lang="en-US" sz="2600" dirty="0" smtClean="0"/>
              <a:t>(OAT) is </a:t>
            </a:r>
            <a:r>
              <a:rPr lang="en-US" sz="2600" dirty="0"/>
              <a:t>increasing and this is mainly due to the continuous increase of cardiovascular disease. The OAT is the golden goal for the treatment and prevention of thromboembolic disease and vascular type in general, such as in carriers of prosthetic heart </a:t>
            </a:r>
            <a:r>
              <a:rPr lang="en-US" sz="2600" dirty="0" smtClean="0"/>
              <a:t>valves </a:t>
            </a:r>
            <a:r>
              <a:rPr lang="en-US" sz="2600" dirty="0"/>
              <a:t>or </a:t>
            </a:r>
            <a:r>
              <a:rPr lang="en-US" sz="2600" dirty="0" err="1"/>
              <a:t>valvular</a:t>
            </a:r>
            <a:r>
              <a:rPr lang="en-US" sz="2600" dirty="0"/>
              <a:t> heart disease, in case of cardiac thrombosis </a:t>
            </a:r>
            <a:r>
              <a:rPr lang="en-US" sz="2600" dirty="0" err="1"/>
              <a:t>intracavitary</a:t>
            </a:r>
            <a:r>
              <a:rPr lang="en-US" sz="2600" dirty="0"/>
              <a:t>, atrial </a:t>
            </a:r>
            <a:r>
              <a:rPr lang="en-US" sz="2600" dirty="0" smtClean="0"/>
              <a:t>fibrillation, </a:t>
            </a:r>
            <a:r>
              <a:rPr lang="en-US" sz="2600" dirty="0"/>
              <a:t>atrial </a:t>
            </a:r>
            <a:r>
              <a:rPr lang="en-US" sz="2600" dirty="0" smtClean="0"/>
              <a:t>flutter, </a:t>
            </a:r>
            <a:r>
              <a:rPr lang="en-US" sz="2600" dirty="0"/>
              <a:t>acute myocardial </a:t>
            </a:r>
            <a:r>
              <a:rPr lang="en-US" sz="2600" dirty="0" smtClean="0"/>
              <a:t>infarction, </a:t>
            </a:r>
            <a:r>
              <a:rPr lang="en-US" sz="2600" dirty="0"/>
              <a:t>dilated </a:t>
            </a:r>
            <a:r>
              <a:rPr lang="en-US" sz="2600" dirty="0" smtClean="0"/>
              <a:t>cardiomyopathy, </a:t>
            </a:r>
            <a:r>
              <a:rPr lang="en-US" sz="2600" dirty="0"/>
              <a:t>ischemic </a:t>
            </a:r>
            <a:r>
              <a:rPr lang="en-US" sz="2600" dirty="0" smtClean="0"/>
              <a:t>stroke, </a:t>
            </a:r>
            <a:r>
              <a:rPr lang="en-US" sz="2600" dirty="0"/>
              <a:t>peripheral arterial </a:t>
            </a:r>
            <a:r>
              <a:rPr lang="en-US" sz="2600" dirty="0" smtClean="0"/>
              <a:t>disease, </a:t>
            </a:r>
            <a:r>
              <a:rPr lang="en-US" sz="2600" dirty="0"/>
              <a:t>prevention of postoperative </a:t>
            </a:r>
            <a:r>
              <a:rPr lang="en-US" sz="2600" dirty="0" smtClean="0"/>
              <a:t>thromboembolism…</a:t>
            </a:r>
            <a:r>
              <a:rPr lang="en-US" sz="2600" dirty="0"/>
              <a:t> </a:t>
            </a:r>
          </a:p>
        </p:txBody>
      </p:sp>
    </p:spTree>
    <p:extLst>
      <p:ext uri="{BB962C8B-B14F-4D97-AF65-F5344CB8AC3E}">
        <p14:creationId xmlns:p14="http://schemas.microsoft.com/office/powerpoint/2010/main" val="290565691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000" dirty="0" smtClean="0">
                <a:latin typeface="Arial" panose="020B0604020202020204" pitchFamily="34" charset="0"/>
                <a:cs typeface="Arial" panose="020B0604020202020204" pitchFamily="34" charset="0"/>
              </a:rPr>
              <a:t>Anticoagulant therapy and dental procedures</a:t>
            </a:r>
            <a:endParaRPr lang="en-US" sz="3000" dirty="0">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p:txBody>
          <a:bodyPr>
            <a:normAutofit/>
          </a:bodyPr>
          <a:lstStyle/>
          <a:p>
            <a:pPr marL="0" indent="0">
              <a:buNone/>
            </a:pPr>
            <a:r>
              <a:rPr lang="en-US" sz="2600" dirty="0">
                <a:latin typeface="Arial" panose="020B0604020202020204" pitchFamily="34" charset="0"/>
                <a:cs typeface="Arial" panose="020B0604020202020204" pitchFamily="34" charset="0"/>
              </a:rPr>
              <a:t>The treatments with bleeding’s risk </a:t>
            </a:r>
            <a:r>
              <a:rPr lang="en-US" sz="2600" dirty="0" smtClean="0">
                <a:latin typeface="Arial" panose="020B0604020202020204" pitchFamily="34" charset="0"/>
                <a:cs typeface="Arial" panose="020B0604020202020204" pitchFamily="34" charset="0"/>
              </a:rPr>
              <a:t>include:</a:t>
            </a:r>
          </a:p>
          <a:p>
            <a:pPr marL="514350" indent="-514350">
              <a:buAutoNum type="arabicPeriod"/>
            </a:pPr>
            <a:r>
              <a:rPr lang="en-US" sz="2600" dirty="0" smtClean="0">
                <a:latin typeface="Arial" panose="020B0604020202020204" pitchFamily="34" charset="0"/>
                <a:cs typeface="Arial" panose="020B0604020202020204" pitchFamily="34" charset="0"/>
              </a:rPr>
              <a:t>injectable anesthetics,</a:t>
            </a:r>
          </a:p>
          <a:p>
            <a:pPr marL="514350" indent="-514350">
              <a:buAutoNum type="arabicPeriod"/>
            </a:pPr>
            <a:r>
              <a:rPr lang="en-US" sz="2600" dirty="0" smtClean="0">
                <a:latin typeface="Arial" panose="020B0604020202020204" pitchFamily="34" charset="0"/>
                <a:cs typeface="Arial" panose="020B0604020202020204" pitchFamily="34" charset="0"/>
              </a:rPr>
              <a:t>tooth extractions,</a:t>
            </a:r>
          </a:p>
          <a:p>
            <a:pPr marL="514350" indent="-514350">
              <a:buAutoNum type="arabicPeriod"/>
            </a:pPr>
            <a:r>
              <a:rPr lang="en-US" sz="2600" b="1" dirty="0">
                <a:latin typeface="Arial" panose="020B0604020202020204" pitchFamily="34" charset="0"/>
                <a:cs typeface="Arial" panose="020B0604020202020204" pitchFamily="34" charset="0"/>
              </a:rPr>
              <a:t>i</a:t>
            </a:r>
            <a:r>
              <a:rPr lang="en-US" sz="2600" b="1" dirty="0" smtClean="0">
                <a:latin typeface="Arial" panose="020B0604020202020204" pitchFamily="34" charset="0"/>
                <a:cs typeface="Arial" panose="020B0604020202020204" pitchFamily="34" charset="0"/>
              </a:rPr>
              <a:t>mplant placement</a:t>
            </a:r>
            <a:r>
              <a:rPr lang="en-US" sz="2600" dirty="0" smtClean="0">
                <a:latin typeface="Arial" panose="020B0604020202020204" pitchFamily="34" charset="0"/>
                <a:cs typeface="Arial" panose="020B0604020202020204" pitchFamily="34" charset="0"/>
              </a:rPr>
              <a:t>, </a:t>
            </a:r>
          </a:p>
          <a:p>
            <a:pPr marL="514350" indent="-514350">
              <a:buAutoNum type="arabicPeriod"/>
            </a:pPr>
            <a:r>
              <a:rPr lang="en-US" sz="2600" dirty="0" smtClean="0">
                <a:latin typeface="Arial" panose="020B0604020202020204" pitchFamily="34" charset="0"/>
                <a:cs typeface="Arial" panose="020B0604020202020204" pitchFamily="34" charset="0"/>
              </a:rPr>
              <a:t>periodontal </a:t>
            </a:r>
            <a:r>
              <a:rPr lang="en-US" sz="2600" dirty="0">
                <a:latin typeface="Arial" panose="020B0604020202020204" pitchFamily="34" charset="0"/>
                <a:cs typeface="Arial" panose="020B0604020202020204" pitchFamily="34" charset="0"/>
              </a:rPr>
              <a:t>surgery and periodontal </a:t>
            </a:r>
            <a:r>
              <a:rPr lang="en-US" sz="2600" dirty="0" smtClean="0">
                <a:latin typeface="Arial" panose="020B0604020202020204" pitchFamily="34" charset="0"/>
                <a:cs typeface="Arial" panose="020B0604020202020204" pitchFamily="34" charset="0"/>
              </a:rPr>
              <a:t>curettage,</a:t>
            </a:r>
          </a:p>
          <a:p>
            <a:pPr marL="514350" indent="-514350">
              <a:buAutoNum type="arabicPeriod"/>
            </a:pPr>
            <a:r>
              <a:rPr lang="en-US" sz="2600" dirty="0" smtClean="0">
                <a:latin typeface="Arial" panose="020B0604020202020204" pitchFamily="34" charset="0"/>
                <a:cs typeface="Arial" panose="020B0604020202020204" pitchFamily="34" charset="0"/>
              </a:rPr>
              <a:t>minor </a:t>
            </a:r>
            <a:r>
              <a:rPr lang="en-US" sz="2600" dirty="0">
                <a:latin typeface="Arial" panose="020B0604020202020204" pitchFamily="34" charset="0"/>
                <a:cs typeface="Arial" panose="020B0604020202020204" pitchFamily="34" charset="0"/>
              </a:rPr>
              <a:t>surgery and </a:t>
            </a:r>
            <a:endParaRPr lang="en-US" sz="2600" dirty="0" smtClean="0">
              <a:latin typeface="Arial" panose="020B0604020202020204" pitchFamily="34" charset="0"/>
              <a:cs typeface="Arial" panose="020B0604020202020204" pitchFamily="34" charset="0"/>
            </a:endParaRPr>
          </a:p>
          <a:p>
            <a:pPr marL="514350" indent="-514350">
              <a:buAutoNum type="arabicPeriod"/>
            </a:pPr>
            <a:r>
              <a:rPr lang="en-US" sz="2600" dirty="0" smtClean="0">
                <a:latin typeface="Arial" panose="020B0604020202020204" pitchFamily="34" charset="0"/>
                <a:cs typeface="Arial" panose="020B0604020202020204" pitchFamily="34" charset="0"/>
              </a:rPr>
              <a:t>root </a:t>
            </a:r>
            <a:r>
              <a:rPr lang="en-US" sz="2600" dirty="0">
                <a:latin typeface="Arial" panose="020B0604020202020204" pitchFamily="34" charset="0"/>
                <a:cs typeface="Arial" panose="020B0604020202020204" pitchFamily="34" charset="0"/>
              </a:rPr>
              <a:t>canal </a:t>
            </a:r>
            <a:r>
              <a:rPr lang="en-US" sz="2600" dirty="0" smtClean="0">
                <a:latin typeface="Arial" panose="020B0604020202020204" pitchFamily="34" charset="0"/>
                <a:cs typeface="Arial" panose="020B0604020202020204" pitchFamily="34" charset="0"/>
              </a:rPr>
              <a:t>therapy.</a:t>
            </a:r>
            <a:r>
              <a:rPr lang="en-US" sz="2600" dirty="0">
                <a:latin typeface="Arial" panose="020B0604020202020204" pitchFamily="34" charset="0"/>
                <a:cs typeface="Arial" panose="020B0604020202020204" pitchFamily="34" charset="0"/>
              </a:rPr>
              <a:t> </a:t>
            </a:r>
          </a:p>
        </p:txBody>
      </p:sp>
    </p:spTree>
    <p:extLst>
      <p:ext uri="{BB962C8B-B14F-4D97-AF65-F5344CB8AC3E}">
        <p14:creationId xmlns:p14="http://schemas.microsoft.com/office/powerpoint/2010/main" val="281704027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000" dirty="0" smtClean="0">
                <a:latin typeface="Arial" panose="020B0604020202020204" pitchFamily="34" charset="0"/>
                <a:cs typeface="Arial" panose="020B0604020202020204" pitchFamily="34" charset="0"/>
              </a:rPr>
              <a:t>Anticoagulant therapy and implant placement</a:t>
            </a:r>
            <a:endParaRPr lang="en-US" sz="3000" dirty="0">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p:txBody>
          <a:bodyPr/>
          <a:lstStyle/>
          <a:p>
            <a:pPr marL="0" indent="0">
              <a:buNone/>
            </a:pPr>
            <a:r>
              <a:rPr lang="en-US" sz="2600" dirty="0" smtClean="0"/>
              <a:t>CASE REPORT:</a:t>
            </a:r>
          </a:p>
          <a:p>
            <a:pPr marL="0" indent="0">
              <a:buNone/>
            </a:pPr>
            <a:r>
              <a:rPr lang="en-US" sz="2600" dirty="0" smtClean="0"/>
              <a:t>68-year-old </a:t>
            </a:r>
            <a:r>
              <a:rPr lang="en-US" sz="2600" dirty="0"/>
              <a:t>patient, sex M, with a history of atrial fibrillation, in treatment with warfarin and </a:t>
            </a:r>
            <a:r>
              <a:rPr lang="en-US" sz="2600" dirty="0" err="1"/>
              <a:t>Almarythm</a:t>
            </a:r>
            <a:r>
              <a:rPr lang="en-US" sz="2600" dirty="0" smtClean="0"/>
              <a:t>.</a:t>
            </a:r>
          </a:p>
          <a:p>
            <a:pPr marL="0" indent="0">
              <a:buNone/>
            </a:pPr>
            <a:r>
              <a:rPr lang="en-US" sz="2600" dirty="0"/>
              <a:t>The RX </a:t>
            </a:r>
            <a:r>
              <a:rPr lang="en-US" sz="2600" dirty="0" err="1"/>
              <a:t>orthopanoramic</a:t>
            </a:r>
            <a:r>
              <a:rPr lang="en-US" sz="2600" dirty="0"/>
              <a:t> </a:t>
            </a:r>
            <a:r>
              <a:rPr lang="en-US" sz="2600" dirty="0" err="1"/>
              <a:t>evidents</a:t>
            </a:r>
            <a:r>
              <a:rPr lang="en-US" sz="2600" dirty="0"/>
              <a:t> edentulous areas corresponding to the elements 1.1, 1.2, 2.1, 2.2, 2.3 and the presence of residual root of 1.3 with permanent rehabilitation gold-porcelain-type “full-arch”. At the last blood test, the value of </a:t>
            </a:r>
            <a:r>
              <a:rPr lang="en-US" sz="2600" b="1" dirty="0"/>
              <a:t>INR is 3</a:t>
            </a:r>
            <a:r>
              <a:rPr lang="en-US" sz="2600" dirty="0"/>
              <a:t>.</a:t>
            </a:r>
          </a:p>
        </p:txBody>
      </p:sp>
    </p:spTree>
    <p:extLst>
      <p:ext uri="{BB962C8B-B14F-4D97-AF65-F5344CB8AC3E}">
        <p14:creationId xmlns:p14="http://schemas.microsoft.com/office/powerpoint/2010/main" val="218301467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dirty="0" smtClean="0"/>
          </a:p>
          <a:p>
            <a:endParaRPr lang="en-US" dirty="0"/>
          </a:p>
          <a:p>
            <a:endParaRPr lang="en-US" dirty="0" smtClean="0"/>
          </a:p>
          <a:p>
            <a:endParaRPr lang="en-US" dirty="0"/>
          </a:p>
          <a:p>
            <a:endParaRPr lang="en-US" dirty="0" smtClean="0"/>
          </a:p>
          <a:p>
            <a:endParaRPr lang="en-US" dirty="0"/>
          </a:p>
          <a:p>
            <a:endParaRPr lang="en-US" dirty="0" smtClean="0"/>
          </a:p>
          <a:p>
            <a:pPr marL="0" indent="0">
              <a:buNone/>
            </a:pPr>
            <a:r>
              <a:rPr lang="en-US" dirty="0"/>
              <a:t> </a:t>
            </a:r>
            <a:r>
              <a:rPr lang="en-US" dirty="0" smtClean="0"/>
              <a:t>                      </a:t>
            </a:r>
            <a:r>
              <a:rPr lang="en-US" sz="2600" dirty="0" smtClean="0">
                <a:latin typeface="Arial" panose="020B0604020202020204" pitchFamily="34" charset="0"/>
                <a:cs typeface="Arial" panose="020B0604020202020204" pitchFamily="34" charset="0"/>
              </a:rPr>
              <a:t>Rx </a:t>
            </a:r>
            <a:r>
              <a:rPr lang="en-US" sz="2600" dirty="0" err="1">
                <a:latin typeface="Arial" panose="020B0604020202020204" pitchFamily="34" charset="0"/>
                <a:cs typeface="Arial" panose="020B0604020202020204" pitchFamily="34" charset="0"/>
              </a:rPr>
              <a:t>Orthopanoramic</a:t>
            </a:r>
            <a:r>
              <a:rPr lang="en-US" sz="2600" dirty="0">
                <a:latin typeface="Arial" panose="020B0604020202020204" pitchFamily="34" charset="0"/>
                <a:cs typeface="Arial" panose="020B0604020202020204" pitchFamily="34" charset="0"/>
              </a:rPr>
              <a:t> before </a:t>
            </a:r>
            <a:r>
              <a:rPr lang="en-US" sz="2600" dirty="0" smtClean="0">
                <a:latin typeface="Arial" panose="020B0604020202020204" pitchFamily="34" charset="0"/>
                <a:cs typeface="Arial" panose="020B0604020202020204" pitchFamily="34" charset="0"/>
              </a:rPr>
              <a:t>treatment</a:t>
            </a:r>
            <a:endParaRPr lang="en-US" sz="2600" dirty="0">
              <a:latin typeface="Arial" panose="020B0604020202020204" pitchFamily="34" charset="0"/>
              <a:cs typeface="Arial" panose="020B0604020202020204" pitchFamily="34" charset="0"/>
            </a:endParaRPr>
          </a:p>
        </p:txBody>
      </p:sp>
      <p:pic>
        <p:nvPicPr>
          <p:cNvPr id="2050" name="Picture 2" descr="An external file that holds a picture, illustration, etc.&#10;Object name is 51-56f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49838" y="1203189"/>
            <a:ext cx="6953250" cy="395287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45838832"/>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83</TotalTime>
  <Words>749</Words>
  <Application>Microsoft Office PowerPoint</Application>
  <PresentationFormat>Widescreen</PresentationFormat>
  <Paragraphs>85</Paragraphs>
  <Slides>21</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21</vt:i4>
      </vt:variant>
    </vt:vector>
  </HeadingPairs>
  <TitlesOfParts>
    <vt:vector size="25" baseType="lpstr">
      <vt:lpstr>Arial</vt:lpstr>
      <vt:lpstr>Calibri</vt:lpstr>
      <vt:lpstr>Calibri Light</vt:lpstr>
      <vt:lpstr>Office Theme</vt:lpstr>
      <vt:lpstr>Cardiac rhythm disorders. Anticoagulant therapy. Adverse effects. Hemorrhagic syndrome.</vt:lpstr>
      <vt:lpstr>PowerPoint Presentation</vt:lpstr>
      <vt:lpstr>PowerPoint Presentation</vt:lpstr>
      <vt:lpstr>Atrial Fibrillation</vt:lpstr>
      <vt:lpstr>Oral health and Atrial Fibrilation</vt:lpstr>
      <vt:lpstr>Anticoagulant therapy</vt:lpstr>
      <vt:lpstr>Anticoagulant therapy and dental procedures</vt:lpstr>
      <vt:lpstr>Anticoagulant therapy and implant placement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Hemorhhagic syndrome</vt:lpstr>
      <vt:lpstr>PowerPoint Presentation</vt:lpstr>
      <vt:lpstr>von Willebrand disease and implant placement</vt:lpstr>
      <vt:lpstr>PowerPoint Presentation</vt:lpstr>
      <vt:lpstr>PowerPoint Presentation</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Pablo</dc:creator>
  <cp:lastModifiedBy>Pablo</cp:lastModifiedBy>
  <cp:revision>10</cp:revision>
  <dcterms:created xsi:type="dcterms:W3CDTF">2024-02-18T23:34:56Z</dcterms:created>
  <dcterms:modified xsi:type="dcterms:W3CDTF">2024-02-19T01:49:12Z</dcterms:modified>
</cp:coreProperties>
</file>