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1"/>
  </p:notesMasterIdLst>
  <p:sldIdLst>
    <p:sldId id="282" r:id="rId5"/>
    <p:sldId id="283" r:id="rId6"/>
    <p:sldId id="284" r:id="rId7"/>
    <p:sldId id="285" r:id="rId8"/>
    <p:sldId id="286" r:id="rId9"/>
    <p:sldId id="287" r:id="rId10"/>
    <p:sldId id="288" r:id="rId11"/>
    <p:sldId id="289" r:id="rId12"/>
    <p:sldId id="290" r:id="rId13"/>
    <p:sldId id="296" r:id="rId14"/>
    <p:sldId id="300" r:id="rId15"/>
    <p:sldId id="295" r:id="rId16"/>
    <p:sldId id="333" r:id="rId17"/>
    <p:sldId id="293" r:id="rId18"/>
    <p:sldId id="294" r:id="rId19"/>
    <p:sldId id="299" r:id="rId20"/>
    <p:sldId id="302" r:id="rId21"/>
    <p:sldId id="305" r:id="rId22"/>
    <p:sldId id="329" r:id="rId23"/>
    <p:sldId id="306" r:id="rId24"/>
    <p:sldId id="307" r:id="rId25"/>
    <p:sldId id="308" r:id="rId26"/>
    <p:sldId id="309" r:id="rId27"/>
    <p:sldId id="330" r:id="rId28"/>
    <p:sldId id="331" r:id="rId29"/>
    <p:sldId id="313" r:id="rId30"/>
    <p:sldId id="312" r:id="rId31"/>
    <p:sldId id="314" r:id="rId32"/>
    <p:sldId id="316" r:id="rId33"/>
    <p:sldId id="317" r:id="rId34"/>
    <p:sldId id="318" r:id="rId35"/>
    <p:sldId id="325" r:id="rId36"/>
    <p:sldId id="326" r:id="rId37"/>
    <p:sldId id="327" r:id="rId38"/>
    <p:sldId id="328" r:id="rId39"/>
    <p:sldId id="32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E75E278A-FF0E-49A4-B170-79828D63BBAD}">
          <p14:sldIdLst>
            <p14:sldId id="282"/>
            <p14:sldId id="283"/>
            <p14:sldId id="284"/>
            <p14:sldId id="285"/>
            <p14:sldId id="286"/>
            <p14:sldId id="287"/>
            <p14:sldId id="288"/>
            <p14:sldId id="289"/>
            <p14:sldId id="290"/>
            <p14:sldId id="296"/>
            <p14:sldId id="300"/>
            <p14:sldId id="295"/>
            <p14:sldId id="333"/>
            <p14:sldId id="293"/>
            <p14:sldId id="294"/>
            <p14:sldId id="299"/>
            <p14:sldId id="302"/>
            <p14:sldId id="305"/>
            <p14:sldId id="329"/>
            <p14:sldId id="306"/>
            <p14:sldId id="307"/>
            <p14:sldId id="308"/>
            <p14:sldId id="309"/>
            <p14:sldId id="330"/>
            <p14:sldId id="331"/>
            <p14:sldId id="313"/>
            <p14:sldId id="312"/>
            <p14:sldId id="314"/>
            <p14:sldId id="316"/>
            <p14:sldId id="317"/>
            <p14:sldId id="318"/>
            <p14:sldId id="325"/>
            <p14:sldId id="326"/>
            <p14:sldId id="327"/>
            <p14:sldId id="328"/>
            <p14:sldId id="320"/>
          </p14:sldIdLst>
        </p14:section>
        <p14:section name="Design, Impress, Work Together" id="{B9B51309-D148-4332-87C2-07BE32FBCA3B}">
          <p14:sldIdLst/>
        </p14:section>
        <p14:section name="Learn More" id="{2CC34DB2-6590-42C0-AD4B-A04C6060184E}">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B4A6"/>
    <a:srgbClr val="734F29"/>
    <a:srgbClr val="D24726"/>
    <a:srgbClr val="DD462F"/>
    <a:srgbClr val="AEB785"/>
    <a:srgbClr val="EFD5A2"/>
    <a:srgbClr val="3B3026"/>
    <a:srgbClr val="ECE1CA"/>
    <a:srgbClr val="79553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280" autoAdjust="0"/>
  </p:normalViewPr>
  <p:slideViewPr>
    <p:cSldViewPr snapToGrid="0">
      <p:cViewPr varScale="1">
        <p:scale>
          <a:sx n="113" d="100"/>
          <a:sy n="113" d="100"/>
        </p:scale>
        <p:origin x="6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3577B-6902-467D-A26C-08A0DD5E4E03}" type="datetimeFigureOut">
              <a:rPr lang="en-US" smtClean="0"/>
              <a:t>2/18/2024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1EA0F-A667-4B49-8422-0062BC55E249}" type="slidenum">
              <a:rPr lang="en-US" smtClean="0"/>
              <a:t>‹#›</a:t>
            </a:fld>
            <a:endParaRPr 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381000" y="685800"/>
            <a:ext cx="6096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6 </a:t>
            </a:r>
            <a:r>
              <a:rPr lang="en-US" altLang="en-US">
                <a:latin typeface="Arial" pitchFamily="34" charset="0"/>
                <a:ea typeface="Arial" pitchFamily="34" charset="0"/>
              </a:rPr>
              <a:t>Systems used for AF screening. Pulse palpation, automated BP monitors, single-lead ECG devices, PPG devices, other sensors (using seismocardiography, accelerometers, and gyroscopes, etc.) used in applications for smartphones, wrist bands, and watches. Intermittent smartwatch detection of AF is possible through PPG or ECG recordings. Smartwatches and other ‘wearables’ can passively measure pulse rate from the wrist using an optical sensor for PPG and alerting the consumer of a pulse irregularity (based on a specific algorithm for AF detection analysing pulse irregularity and variability).172,173,188–196 AF = atrial fibrillation; BP = blood pressure; ECG = electrocardiogram; PPG = photoplethysmography.
</a:t>
            </a:r>
          </a:p>
          <a:p>
            <a:pPr marL="0" lvl="0" indent="0"/>
            <a:r>
              <a:rPr lang="en-US" altLang="en-US">
                <a:latin typeface="Arial" pitchFamily="34" charset="0"/>
                <a:ea typeface="Arial" pitchFamily="34" charset="0"/>
              </a:rPr>
              <a:t>Unless provided in the caption above, the following copyright applies to the content of this slide: © The European Society of Cardiology 2020. All rights reserved. For permissions please email: journals.permissions@oup.com.This article is published and distributed under the terms of the Oxford University Press, Standard Journals Publication Model (https://academic.oup.com/journals/pages/open_access/funder_policies/chorus/standard_publication_model)</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12E01945-B179-4311-98A8-B2AA06CDC7C9}" type="slidenum">
              <a:rPr lang="en-US" altLang="en-US" sz="1200"/>
              <a:t>11</a:t>
            </a:fld>
            <a:endParaRPr lang="en-US" altLang="en-US" sz="1200"/>
          </a:p>
        </p:txBody>
      </p:sp>
    </p:spTree>
    <p:extLst>
      <p:ext uri="{BB962C8B-B14F-4D97-AF65-F5344CB8AC3E}">
        <p14:creationId xmlns:p14="http://schemas.microsoft.com/office/powerpoint/2010/main" val="2158117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buFontTx/>
              <a:buChar char="•"/>
            </a:pPr>
            <a:r>
              <a:rPr lang="en-US" altLang="en-US" smtClean="0"/>
              <a:t>No lab monitoring good in the sense that patients do not have to come regularly to get checked but bad in the sense that there is no way to monitor the true extent of the anticoagulation</a:t>
            </a:r>
          </a:p>
          <a:p>
            <a:pPr>
              <a:spcBef>
                <a:spcPct val="0"/>
              </a:spcBef>
              <a:buFontTx/>
              <a:buChar char="•"/>
            </a:pPr>
            <a:endParaRPr lang="en-US" altLang="en-US" smtClean="0"/>
          </a:p>
          <a:p>
            <a:pPr>
              <a:spcBef>
                <a:spcPct val="0"/>
              </a:spcBef>
            </a:pPr>
            <a:r>
              <a:rPr lang="en-US" altLang="en-US" smtClean="0"/>
              <a:t>150 mg BID. 75 mg BID for renal insuff</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62AD8FC-AC0B-4DFD-BF3C-3E3C25985229}" type="slidenum">
              <a:rPr lang="en-US" altLang="en-US" smtClean="0">
                <a:latin typeface="Calibri" panose="020F0502020204030204" pitchFamily="34" charset="0"/>
              </a:rPr>
              <a:pPr/>
              <a:t>21</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1963384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PCC has the highest concentration of factor X. FFP has very little factor X so is not useful. All these agents have a T1/2 of ~ 12 hrs </a:t>
            </a:r>
          </a:p>
          <a:p>
            <a:pPr eaLnBrk="1" hangingPunct="1"/>
            <a:r>
              <a:rPr lang="en-US" altLang="en-US" smtClean="0"/>
              <a:t>20 mg daily Once daily dosing ! 15 mg daily for renal insuff</a:t>
            </a:r>
          </a:p>
          <a:p>
            <a:endParaRPr lang="en-US"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49493B-55DA-4D9E-96C3-C856B7D02990}" type="slidenum">
              <a:rPr lang="en-US" altLang="en-US" smtClean="0">
                <a:latin typeface="Calibri" panose="020F0502020204030204" pitchFamily="34" charset="0"/>
              </a:rPr>
              <a:pPr/>
              <a:t>22</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1705421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PCC has the highest concentration of factor X. FFP has very little factor X so is not useful. All these agents have a T1/2 of ~ 12 hrs </a:t>
            </a:r>
          </a:p>
          <a:p>
            <a:r>
              <a:rPr lang="en-US" altLang="en-US" smtClean="0"/>
              <a:t>5 mg BID</a:t>
            </a:r>
          </a:p>
          <a:p>
            <a:r>
              <a:rPr lang="en-US" altLang="en-US" smtClean="0"/>
              <a:t>2.5 mg BID if 2 out of 3. </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A6D09D-A4FE-49F5-BD6D-0B4859291038}" type="slidenum">
              <a:rPr lang="en-US" altLang="en-US" smtClean="0">
                <a:latin typeface="Calibri" panose="020F0502020204030204" pitchFamily="34" charset="0"/>
              </a:rPr>
              <a:pPr/>
              <a:t>23</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2896542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1854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6921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0226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EEBAAA-29B5-4AF5-BC5F-7E580C29002D}"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5" name="Date Placeholder 4"/>
          <p:cNvSpPr>
            <a:spLocks noGrp="1"/>
          </p:cNvSpPr>
          <p:nvPr>
            <p:ph type="dt" sz="half" idx="10"/>
          </p:nvPr>
        </p:nvSpPr>
        <p:spPr/>
        <p:txBody>
          <a:bodyPr/>
          <a:lstStyle/>
          <a:p>
            <a:fld id="{8BEEBAAA-29B5-4AF5-BC5F-7E580C29002D}" type="datetimeFigureOut">
              <a:rPr lang="en-US" smtClean="0"/>
              <a:t>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
        <p:nvSpPr>
          <p:cNvPr id="9" name="Rectangle 8"/>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28223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dirty="0"/>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7" name="Date Placeholder 6"/>
          <p:cNvSpPr>
            <a:spLocks noGrp="1"/>
          </p:cNvSpPr>
          <p:nvPr>
            <p:ph type="dt" sz="half" idx="10"/>
          </p:nvPr>
        </p:nvSpPr>
        <p:spPr/>
        <p:txBody>
          <a:bodyPr/>
          <a:lstStyle/>
          <a:p>
            <a:fld id="{8BEEBAAA-29B5-4AF5-BC5F-7E580C29002D}" type="datetimeFigureOut">
              <a:rPr lang="en-US" smtClean="0"/>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60EDB8-5305-433F-BE41-D7A86D811DB3}" type="slidenum">
              <a:rPr lang="en-US" smtClean="0"/>
              <a:t>‹#›</a:t>
            </a:fld>
            <a:endParaRPr lang="en-US"/>
          </a:p>
        </p:txBody>
      </p:sp>
      <p:sp>
        <p:nvSpPr>
          <p:cNvPr id="11" name="Rectangle 10"/>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6029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BEEBAAA-29B5-4AF5-BC5F-7E580C29002D}" type="datetimeFigureOut">
              <a:rPr lang="en-US" smtClean="0"/>
              <a:t>2/18/2024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60EDB8-5305-433F-BE41-D7A86D811DB3}" type="slidenum">
              <a:rPr lang="en-US" smtClean="0"/>
              <a:t>‹#›</a:t>
            </a:fld>
            <a:endParaRPr lang="en-US"/>
          </a:p>
        </p:txBody>
      </p:sp>
      <p:sp>
        <p:nvSpPr>
          <p:cNvPr id="7" name="Rectangle 6"/>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081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EBAAA-29B5-4AF5-BC5F-7E580C29002D}" type="datetimeFigureOut">
              <a:rPr lang="en-US" smtClean="0"/>
              <a:t>2/18/2024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4037432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1784193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3161095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EBAAA-29B5-4AF5-BC5F-7E580C29002D}" type="datetimeFigureOut">
              <a:rPr lang="en-US" smtClean="0"/>
              <a:t>2/18/2024</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0EDB8-5305-433F-BE41-D7A86D811DB3}" type="slidenum">
              <a:rPr lang="en-US" smtClean="0"/>
              <a:t>‹#›</a:t>
            </a:fld>
            <a:endParaRPr lang="en-US"/>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7400" y="1155072"/>
            <a:ext cx="10515600" cy="2387600"/>
          </a:xfrm>
        </p:spPr>
        <p:txBody>
          <a:bodyPr>
            <a:normAutofit fontScale="90000"/>
          </a:bodyPr>
          <a:lstStyle/>
          <a:p>
            <a:r>
              <a:rPr lang="en-US" b="1" dirty="0"/>
              <a:t/>
            </a:r>
            <a:br>
              <a:rPr lang="en-US" b="1" dirty="0"/>
            </a:br>
            <a:r>
              <a:rPr lang="en-US" b="1" dirty="0"/>
              <a:t>Heart rhythm disorders. Anticoagulant therapy, side effects. Hemorrhagic syndrome</a:t>
            </a:r>
            <a:r>
              <a:rPr lang="sr-Cyrl-RS" b="1" dirty="0" smtClean="0"/>
              <a:t>.</a:t>
            </a:r>
            <a:endParaRPr lang="sr-Cyrl-RS" b="1" dirty="0"/>
          </a:p>
        </p:txBody>
      </p:sp>
      <p:sp>
        <p:nvSpPr>
          <p:cNvPr id="3" name="Subtitle 2"/>
          <p:cNvSpPr>
            <a:spLocks noGrp="1"/>
          </p:cNvSpPr>
          <p:nvPr>
            <p:ph type="subTitle" idx="1"/>
          </p:nvPr>
        </p:nvSpPr>
        <p:spPr>
          <a:xfrm>
            <a:off x="1876424" y="3602038"/>
            <a:ext cx="8791575" cy="2570162"/>
          </a:xfrm>
        </p:spPr>
        <p:txBody>
          <a:bodyPr>
            <a:normAutofit/>
          </a:bodyPr>
          <a:lstStyle/>
          <a:p>
            <a:endParaRPr lang="en-US" dirty="0">
              <a:solidFill>
                <a:schemeClr val="bg1"/>
              </a:solidFill>
            </a:endParaRPr>
          </a:p>
          <a:p>
            <a:r>
              <a:rPr lang="en-US" dirty="0" err="1">
                <a:solidFill>
                  <a:schemeClr val="bg1"/>
                </a:solidFill>
              </a:rPr>
              <a:t>Interprofessional</a:t>
            </a:r>
            <a:r>
              <a:rPr lang="en-US" dirty="0">
                <a:solidFill>
                  <a:schemeClr val="bg1"/>
                </a:solidFill>
              </a:rPr>
              <a:t> </a:t>
            </a:r>
            <a:r>
              <a:rPr lang="en-US" dirty="0" smtClean="0">
                <a:solidFill>
                  <a:schemeClr val="bg1"/>
                </a:solidFill>
              </a:rPr>
              <a:t>education</a:t>
            </a:r>
          </a:p>
          <a:p>
            <a:r>
              <a:rPr lang="en-US" dirty="0" smtClean="0">
                <a:solidFill>
                  <a:schemeClr val="tx1"/>
                </a:solidFill>
              </a:rPr>
              <a:t>Assistant professor Vladimir </a:t>
            </a:r>
            <a:r>
              <a:rPr lang="en-US" dirty="0" err="1" smtClean="0">
                <a:solidFill>
                  <a:schemeClr val="tx1"/>
                </a:solidFill>
              </a:rPr>
              <a:t>Ignjatovi</a:t>
            </a:r>
            <a:r>
              <a:rPr lang="sr-Latn-RS" dirty="0">
                <a:solidFill>
                  <a:schemeClr val="tx1"/>
                </a:solidFill>
              </a:rPr>
              <a:t>ć</a:t>
            </a:r>
            <a:endParaRPr lang="sr-Cyrl-RS" dirty="0">
              <a:solidFill>
                <a:schemeClr val="tx1"/>
              </a:solidFill>
            </a:endParaRPr>
          </a:p>
        </p:txBody>
      </p:sp>
    </p:spTree>
    <p:extLst>
      <p:ext uri="{BB962C8B-B14F-4D97-AF65-F5344CB8AC3E}">
        <p14:creationId xmlns:p14="http://schemas.microsoft.com/office/powerpoint/2010/main" val="2269235697"/>
      </p:ext>
    </p:extLst>
  </p:cSld>
  <p:clrMapOvr>
    <a:masterClrMapping/>
  </p:clrMapOvr>
  <mc:AlternateContent xmlns:mc="http://schemas.openxmlformats.org/markup-compatibility/2006" xmlns:p14="http://schemas.microsoft.com/office/powerpoint/2010/main">
    <mc:Choice Requires="p14">
      <p:transition spd="slow" p14:dur="2000" advTm="3018"/>
    </mc:Choice>
    <mc:Fallback xmlns="">
      <p:transition spd="slow" advTm="3018"/>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r-Latn-BA" b="1" dirty="0" smtClean="0"/>
              <a:t>Diagnostics</a:t>
            </a:r>
            <a:endParaRPr lang="sr-Latn-BA" b="1" dirty="0"/>
          </a:p>
        </p:txBody>
      </p:sp>
      <p:sp>
        <p:nvSpPr>
          <p:cNvPr id="3" name="Čuvar mjesta sadržaja 2"/>
          <p:cNvSpPr>
            <a:spLocks noGrp="1"/>
          </p:cNvSpPr>
          <p:nvPr>
            <p:ph sz="quarter" idx="1"/>
          </p:nvPr>
        </p:nvSpPr>
        <p:spPr/>
        <p:txBody>
          <a:bodyPr>
            <a:normAutofit/>
          </a:bodyPr>
          <a:lstStyle/>
          <a:p>
            <a:pPr marL="0" indent="0">
              <a:buNone/>
            </a:pPr>
            <a:r>
              <a:rPr lang="en-US" dirty="0"/>
              <a:t>Physical examination may suggest the presence of AF based on an irregular heartbeat, irregular pulse, and irregular jugular venous pulsations.</a:t>
            </a:r>
          </a:p>
          <a:p>
            <a:pPr marL="0" indent="0">
              <a:buNone/>
            </a:pPr>
            <a:endParaRPr lang="en-US" dirty="0"/>
          </a:p>
          <a:p>
            <a:pPr marL="0" indent="0">
              <a:buNone/>
            </a:pPr>
            <a:r>
              <a:rPr lang="en-US" dirty="0"/>
              <a:t>ECG is the gold standard for diagnosing AF</a:t>
            </a:r>
            <a:r>
              <a:rPr lang="en-US" dirty="0" smtClean="0"/>
              <a:t>.</a:t>
            </a:r>
            <a:endParaRPr lang="sr-Latn-RS" dirty="0" smtClean="0"/>
          </a:p>
          <a:p>
            <a:pPr marL="0" indent="0">
              <a:buNone/>
            </a:pPr>
            <a:endParaRPr lang="en-US" dirty="0"/>
          </a:p>
          <a:p>
            <a:pPr marL="0" indent="0">
              <a:buNone/>
            </a:pPr>
            <a:r>
              <a:rPr lang="en-US" dirty="0"/>
              <a:t>A 30-second ECG recording of this arrhythmia is required to confirm the diagnosis of AF.</a:t>
            </a:r>
            <a:r>
              <a:rPr lang="ru-RU" b="1" dirty="0"/>
              <a:t>
</a:t>
            </a:r>
            <a:endParaRPr lang="sr-Latn-BA" dirty="0"/>
          </a:p>
        </p:txBody>
      </p:sp>
      <p:pic>
        <p:nvPicPr>
          <p:cNvPr id="5" name="Picture 2" descr="atrial_fib"/>
          <p:cNvPicPr>
            <a:picLocks noGrp="1" noChangeAspect="1" noChangeArrowheads="1"/>
          </p:cNvPicPr>
          <p:nvPr>
            <p:ph sz="quarter" idx="2"/>
          </p:nvPr>
        </p:nvPicPr>
        <p:blipFill>
          <a:blip r:embed="rId2" cstate="print"/>
          <a:srcRect/>
          <a:stretch>
            <a:fillRect/>
          </a:stretch>
        </p:blipFill>
        <p:spPr bwMode="auto">
          <a:xfrm>
            <a:off x="6976120" y="1609136"/>
            <a:ext cx="4377680" cy="3380283"/>
          </a:xfrm>
          <a:prstGeom prst="rect">
            <a:avLst/>
          </a:prstGeom>
          <a:noFill/>
          <a:ln w="9525">
            <a:noFill/>
            <a:miter lim="800000"/>
            <a:headEnd/>
            <a:tailEnd/>
          </a:ln>
        </p:spPr>
      </p:pic>
    </p:spTree>
    <p:extLst>
      <p:ext uri="{BB962C8B-B14F-4D97-AF65-F5344CB8AC3E}">
        <p14:creationId xmlns:p14="http://schemas.microsoft.com/office/powerpoint/2010/main" val="16482634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10"/>
          </p:nvPr>
        </p:nvSpPr>
        <p:spPr>
          <a:xfrm>
            <a:off x="206477" y="6538914"/>
            <a:ext cx="8994673" cy="319086"/>
          </a:xfrm>
          <a:prstGeom prst="rect">
            <a:avLst/>
          </a:prstGeom>
          <a:noFill/>
          <a:ln>
            <a:noFill/>
            <a:miter lim="800000"/>
          </a:ln>
        </p:spPr>
        <p:txBody>
          <a:bodyPr vert="horz" lIns="180000" tIns="0" rIns="180000" bIns="0" rtlCol="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indent="0" eaLnBrk="1" hangingPunct="1">
              <a:spcBef>
                <a:spcPct val="0"/>
              </a:spcBef>
              <a:spcAft>
                <a:spcPts val="600"/>
              </a:spcAft>
              <a:buNone/>
            </a:pPr>
            <a:r>
              <a:rPr lang="en-US" altLang="en-US" sz="1000" i="1" dirty="0" err="1">
                <a:solidFill>
                  <a:srgbClr val="333333"/>
                </a:solidFill>
              </a:rPr>
              <a:t>Eur</a:t>
            </a:r>
            <a:r>
              <a:rPr lang="en-US" altLang="en-US" sz="1000" i="1" dirty="0">
                <a:solidFill>
                  <a:srgbClr val="333333"/>
                </a:solidFill>
              </a:rPr>
              <a:t> Heart J</a:t>
            </a:r>
            <a:r>
              <a:rPr lang="en-US" altLang="en-US" sz="1000" dirty="0">
                <a:solidFill>
                  <a:srgbClr val="333333"/>
                </a:solidFill>
              </a:rPr>
              <a:t>, Volume 42, Issue 5, 1 February 2021, Pages 373–498</a:t>
            </a:r>
            <a:r>
              <a:rPr lang="en-US" altLang="en-US" sz="1000" dirty="0" smtClean="0">
                <a:solidFill>
                  <a:srgbClr val="333333"/>
                </a:solidFill>
              </a:rPr>
              <a:t>,</a:t>
            </a:r>
            <a:r>
              <a:rPr lang="en-US" altLang="en-US" sz="800" dirty="0" smtClean="0">
                <a:solidFill>
                  <a:srgbClr val="2A2A2A"/>
                </a:solidFill>
              </a:rPr>
              <a:t>.</a:t>
            </a:r>
            <a:endParaRPr lang="en-US" altLang="en-US" sz="800" dirty="0">
              <a:solidFill>
                <a:srgbClr val="333333"/>
              </a:solidFill>
            </a:endParaRPr>
          </a:p>
        </p:txBody>
      </p:sp>
      <p:sp>
        <p:nvSpPr>
          <p:cNvPr id="5123" name="Title 1"/>
          <p:cNvSpPr>
            <a:spLocks noGrp="1"/>
          </p:cNvSpPr>
          <p:nvPr>
            <p:ph type="title"/>
          </p:nvPr>
        </p:nvSpPr>
        <p:spPr>
          <a:xfrm>
            <a:off x="206477" y="1753658"/>
            <a:ext cx="6108700" cy="612775"/>
          </a:xfrm>
          <a:prstGeom prst="rect">
            <a:avLst/>
          </a:prstGeom>
          <a:noFill/>
          <a:ln>
            <a:miter lim="800000"/>
          </a:ln>
        </p:spPr>
        <p:txBody>
          <a:bodyPr vert="horz" wrap="square" lIns="0" tIns="0" rIns="0" bIns="0" rtlCol="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b="0" dirty="0" smtClean="0"/>
              <a:t>Atrial </a:t>
            </a:r>
            <a:r>
              <a:rPr lang="en-US" altLang="en-US" b="0" dirty="0"/>
              <a:t>fibrillation screening </a:t>
            </a:r>
            <a:r>
              <a:rPr lang="en-US" altLang="en-US" b="0" dirty="0" smtClean="0"/>
              <a:t>methods</a:t>
            </a:r>
            <a:r>
              <a:rPr lang="sr-Latn-RS" altLang="en-US" b="0" dirty="0" smtClean="0"/>
              <a:t>:</a:t>
            </a:r>
            <a:br>
              <a:rPr lang="sr-Latn-RS" altLang="en-US" b="0" dirty="0" smtClean="0"/>
            </a:br>
            <a:r>
              <a:rPr lang="sr-Latn-RS" altLang="en-US" b="0" dirty="0"/>
              <a:t>	</a:t>
            </a:r>
            <a:r>
              <a:rPr lang="en-US" altLang="en-US" b="0" dirty="0" smtClean="0"/>
              <a:t>Pulse </a:t>
            </a:r>
            <a:r>
              <a:rPr lang="en-US" altLang="en-US" b="0" dirty="0"/>
              <a:t>palpation, </a:t>
            </a:r>
            <a:r>
              <a:rPr lang="sr-Latn-RS" altLang="en-US" b="0" dirty="0" smtClean="0"/>
              <a:t/>
            </a:r>
            <a:br>
              <a:rPr lang="sr-Latn-RS" altLang="en-US" b="0" dirty="0" smtClean="0"/>
            </a:br>
            <a:r>
              <a:rPr lang="sr-Latn-RS" altLang="en-US" b="0" dirty="0"/>
              <a:t>	</a:t>
            </a:r>
            <a:r>
              <a:rPr lang="en-US" altLang="en-US" b="0" dirty="0" smtClean="0"/>
              <a:t>automatic </a:t>
            </a:r>
            <a:r>
              <a:rPr lang="en-US" altLang="en-US" b="0" dirty="0"/>
              <a:t>blood pressure measurement, </a:t>
            </a:r>
            <a:r>
              <a:rPr lang="sr-Latn-RS" altLang="en-US" b="0" dirty="0" smtClean="0"/>
              <a:t/>
            </a:r>
            <a:br>
              <a:rPr lang="sr-Latn-RS" altLang="en-US" b="0" dirty="0" smtClean="0"/>
            </a:br>
            <a:r>
              <a:rPr lang="sr-Latn-RS" altLang="en-US" b="0" dirty="0"/>
              <a:t>	</a:t>
            </a:r>
            <a:r>
              <a:rPr lang="en-US" altLang="en-US" b="0" dirty="0" smtClean="0"/>
              <a:t>single-channel </a:t>
            </a:r>
            <a:r>
              <a:rPr lang="en-US" altLang="en-US" b="0" dirty="0"/>
              <a:t>ECG devices, </a:t>
            </a:r>
            <a:r>
              <a:rPr lang="sr-Latn-RS" altLang="en-US" b="0" dirty="0" smtClean="0"/>
              <a:t/>
            </a:r>
            <a:br>
              <a:rPr lang="sr-Latn-RS" altLang="en-US" b="0" dirty="0" smtClean="0"/>
            </a:br>
            <a:r>
              <a:rPr lang="sr-Latn-RS" altLang="en-US" b="0" dirty="0"/>
              <a:t>	</a:t>
            </a:r>
            <a:r>
              <a:rPr lang="en-US" altLang="en-US" b="0" dirty="0" err="1" smtClean="0"/>
              <a:t>photoplethysmogram</a:t>
            </a:r>
            <a:r>
              <a:rPr lang="en-US" altLang="en-US" b="0" dirty="0" smtClean="0"/>
              <a:t> </a:t>
            </a:r>
            <a:r>
              <a:rPr lang="en-US" altLang="en-US" b="0" dirty="0"/>
              <a:t>devices</a:t>
            </a:r>
          </a:p>
        </p:txBody>
      </p:sp>
      <p:pic>
        <p:nvPicPr>
          <p:cNvPr id="5125" name="New picture"/>
          <p:cNvPicPr/>
          <p:nvPr/>
        </p:nvPicPr>
        <p:blipFill>
          <a:blip r:embed="rId3"/>
          <a:stretch>
            <a:fillRect/>
          </a:stretch>
        </p:blipFill>
        <p:spPr>
          <a:xfrm>
            <a:off x="5613401" y="465667"/>
            <a:ext cx="5882456" cy="6178023"/>
          </a:xfrm>
          <a:prstGeom prst="rect">
            <a:avLst/>
          </a:prstGeom>
        </p:spPr>
      </p:pic>
      <p:pic>
        <p:nvPicPr>
          <p:cNvPr id="5126" name="New picture"/>
          <p:cNvPicPr/>
          <p:nvPr/>
        </p:nvPicPr>
        <p:blipFill>
          <a:blip r:embed="rId4"/>
          <a:stretch>
            <a:fillRect/>
          </a:stretch>
        </p:blipFill>
        <p:spPr>
          <a:xfrm>
            <a:off x="4246308" y="6135690"/>
            <a:ext cx="1121558" cy="508000"/>
          </a:xfrm>
          <a:prstGeom prst="rect">
            <a:avLst/>
          </a:prstGeom>
        </p:spPr>
      </p:pic>
    </p:spTree>
    <p:extLst>
      <p:ext uri="{BB962C8B-B14F-4D97-AF65-F5344CB8AC3E}">
        <p14:creationId xmlns:p14="http://schemas.microsoft.com/office/powerpoint/2010/main" val="4058515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US" b="1" dirty="0"/>
              <a:t>Classification of atrial fibrillation</a:t>
            </a:r>
            <a:endParaRPr lang="sr-Latn-BA" b="1" dirty="0"/>
          </a:p>
        </p:txBody>
      </p:sp>
      <p:graphicFrame>
        <p:nvGraphicFramePr>
          <p:cNvPr id="1026" name="Object 4"/>
          <p:cNvGraphicFramePr>
            <a:graphicFrameLocks noGrp="1" noChangeAspect="1"/>
          </p:cNvGraphicFramePr>
          <p:nvPr>
            <p:ph sz="quarter" idx="1"/>
          </p:nvPr>
        </p:nvGraphicFramePr>
        <p:xfrm>
          <a:off x="2207568" y="1700808"/>
          <a:ext cx="7488832" cy="4464496"/>
        </p:xfrm>
        <a:graphic>
          <a:graphicData uri="http://schemas.openxmlformats.org/presentationml/2006/ole">
            <mc:AlternateContent xmlns:mc="http://schemas.openxmlformats.org/markup-compatibility/2006">
              <mc:Choice xmlns:v="urn:schemas-microsoft-com:vml" Requires="v">
                <p:oleObj spid="_x0000_s2100" name="SAX XML Reader 5.0" r:id="rId3" imgW="4559031" imgH="2025852" progId="Msxml2.SAXXMLReader.5.0">
                  <p:embed/>
                </p:oleObj>
              </mc:Choice>
              <mc:Fallback>
                <p:oleObj name="SAX XML Reader 5.0" r:id="rId3" imgW="4559031" imgH="2025852" progId="Msxml2.SAXXMLReader.5.0">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7568" y="1700808"/>
                        <a:ext cx="7488832" cy="44644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a:off x="4691091" y="1977807"/>
            <a:ext cx="2576052" cy="369332"/>
          </a:xfrm>
          <a:prstGeom prst="rect">
            <a:avLst/>
          </a:prstGeom>
          <a:solidFill>
            <a:schemeClr val="bg1"/>
          </a:solidFill>
        </p:spPr>
        <p:txBody>
          <a:bodyPr wrap="square" rtlCol="0">
            <a:spAutoFit/>
          </a:bodyPr>
          <a:lstStyle/>
          <a:p>
            <a:r>
              <a:rPr lang="sr-Latn-RS" dirty="0" smtClean="0"/>
              <a:t>First time diagnosed AF</a:t>
            </a:r>
            <a:endParaRPr lang="en-US" dirty="0"/>
          </a:p>
        </p:txBody>
      </p:sp>
      <p:sp>
        <p:nvSpPr>
          <p:cNvPr id="5" name="TextBox 4"/>
          <p:cNvSpPr txBox="1"/>
          <p:nvPr/>
        </p:nvSpPr>
        <p:spPr>
          <a:xfrm>
            <a:off x="7026253" y="3534698"/>
            <a:ext cx="2576052" cy="646331"/>
          </a:xfrm>
          <a:prstGeom prst="rect">
            <a:avLst/>
          </a:prstGeom>
          <a:solidFill>
            <a:schemeClr val="bg1"/>
          </a:solidFill>
        </p:spPr>
        <p:txBody>
          <a:bodyPr wrap="square" rtlCol="0">
            <a:spAutoFit/>
          </a:bodyPr>
          <a:lstStyle/>
          <a:p>
            <a:r>
              <a:rPr lang="sr-Latn-RS" dirty="0" smtClean="0"/>
              <a:t>Persistent AF</a:t>
            </a:r>
            <a:endParaRPr lang="sr-Cyrl-RS" dirty="0" smtClean="0"/>
          </a:p>
          <a:p>
            <a:endParaRPr lang="en-US" dirty="0"/>
          </a:p>
        </p:txBody>
      </p:sp>
      <p:sp>
        <p:nvSpPr>
          <p:cNvPr id="6" name="TextBox 5"/>
          <p:cNvSpPr txBox="1"/>
          <p:nvPr/>
        </p:nvSpPr>
        <p:spPr>
          <a:xfrm>
            <a:off x="2311686" y="3534697"/>
            <a:ext cx="2576052" cy="646331"/>
          </a:xfrm>
          <a:prstGeom prst="rect">
            <a:avLst/>
          </a:prstGeom>
          <a:solidFill>
            <a:schemeClr val="bg1"/>
          </a:solidFill>
        </p:spPr>
        <p:txBody>
          <a:bodyPr wrap="square" rtlCol="0">
            <a:spAutoFit/>
          </a:bodyPr>
          <a:lstStyle/>
          <a:p>
            <a:r>
              <a:rPr lang="sr-Latn-RS" dirty="0" smtClean="0"/>
              <a:t>Paroxysmal AF</a:t>
            </a:r>
            <a:endParaRPr lang="sr-Cyrl-RS" dirty="0" smtClean="0"/>
          </a:p>
          <a:p>
            <a:endParaRPr lang="en-US" dirty="0"/>
          </a:p>
        </p:txBody>
      </p:sp>
      <p:sp>
        <p:nvSpPr>
          <p:cNvPr id="7" name="TextBox 6"/>
          <p:cNvSpPr txBox="1"/>
          <p:nvPr/>
        </p:nvSpPr>
        <p:spPr>
          <a:xfrm>
            <a:off x="4691091" y="5368586"/>
            <a:ext cx="2576052" cy="646331"/>
          </a:xfrm>
          <a:prstGeom prst="rect">
            <a:avLst/>
          </a:prstGeom>
          <a:solidFill>
            <a:schemeClr val="bg1"/>
          </a:solidFill>
        </p:spPr>
        <p:txBody>
          <a:bodyPr wrap="square" rtlCol="0">
            <a:spAutoFit/>
          </a:bodyPr>
          <a:lstStyle/>
          <a:p>
            <a:r>
              <a:rPr lang="sr-Latn-RS" dirty="0" smtClean="0"/>
              <a:t>Permanent AF</a:t>
            </a:r>
            <a:endParaRPr lang="sr-Cyrl-RS" dirty="0" smtClean="0"/>
          </a:p>
          <a:p>
            <a:endParaRPr lang="en-US" dirty="0"/>
          </a:p>
        </p:txBody>
      </p:sp>
    </p:spTree>
    <p:extLst>
      <p:ext uri="{BB962C8B-B14F-4D97-AF65-F5344CB8AC3E}">
        <p14:creationId xmlns:p14="http://schemas.microsoft.com/office/powerpoint/2010/main" val="4159523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7C45846-F7D7-4EA5-9D50-D2F0407C5EF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18063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presentation</a:t>
            </a:r>
          </a:p>
        </p:txBody>
      </p:sp>
      <p:sp>
        <p:nvSpPr>
          <p:cNvPr id="5" name="TextBox 4"/>
          <p:cNvSpPr txBox="1"/>
          <p:nvPr/>
        </p:nvSpPr>
        <p:spPr>
          <a:xfrm>
            <a:off x="67734" y="1379577"/>
            <a:ext cx="6206066" cy="2031325"/>
          </a:xfrm>
          <a:prstGeom prst="rect">
            <a:avLst/>
          </a:prstGeom>
          <a:noFill/>
        </p:spPr>
        <p:txBody>
          <a:bodyPr wrap="square" rtlCol="0">
            <a:spAutoFit/>
          </a:bodyPr>
          <a:lstStyle/>
          <a:p>
            <a:r>
              <a:rPr lang="en-US" sz="1400" dirty="0"/>
              <a:t>Patients with AF may have different symptoms, but 50-87% of patients are initially asymptomatic</a:t>
            </a:r>
            <a:r>
              <a:rPr lang="en-US" sz="1400" dirty="0" smtClean="0"/>
              <a:t>.</a:t>
            </a:r>
            <a:endParaRPr lang="sr-Latn-RS" sz="1400" dirty="0" smtClean="0"/>
          </a:p>
          <a:p>
            <a:endParaRPr lang="sr-Latn-RS" sz="1400" dirty="0"/>
          </a:p>
          <a:p>
            <a:endParaRPr lang="sr-Latn-RS" sz="1400" dirty="0" smtClean="0"/>
          </a:p>
          <a:p>
            <a:endParaRPr lang="en-US" sz="1400" dirty="0"/>
          </a:p>
          <a:p>
            <a:endParaRPr lang="en-US" sz="1400" dirty="0"/>
          </a:p>
          <a:p>
            <a:r>
              <a:rPr lang="en-US" sz="1400" dirty="0"/>
              <a:t>Stroke/systemic embolism: AF-related stroke in patients with AF depends on comorbidities. </a:t>
            </a:r>
            <a:r>
              <a:rPr lang="en-US" sz="1400" dirty="0" smtClean="0"/>
              <a:t>Cardio embolic </a:t>
            </a:r>
            <a:r>
              <a:rPr lang="en-US" sz="1400" dirty="0"/>
              <a:t>stroke associated with AF is usually severe, highly recurrent, and often fatal or with permanent disability.</a:t>
            </a:r>
            <a:endParaRPr lang="ru-RU" sz="1400" dirty="0"/>
          </a:p>
        </p:txBody>
      </p:sp>
      <p:pic>
        <p:nvPicPr>
          <p:cNvPr id="6" name="Picture 5"/>
          <p:cNvPicPr>
            <a:picLocks noChangeAspect="1"/>
          </p:cNvPicPr>
          <p:nvPr/>
        </p:nvPicPr>
        <p:blipFill rotWithShape="1">
          <a:blip r:embed="rId2"/>
          <a:srcRect l="7639" t="3581" r="50417" b="14321"/>
          <a:stretch/>
        </p:blipFill>
        <p:spPr>
          <a:xfrm>
            <a:off x="6299199" y="120768"/>
            <a:ext cx="5892801" cy="6487935"/>
          </a:xfrm>
          <a:prstGeom prst="rect">
            <a:avLst/>
          </a:prstGeom>
        </p:spPr>
      </p:pic>
    </p:spTree>
    <p:extLst>
      <p:ext uri="{BB962C8B-B14F-4D97-AF65-F5344CB8AC3E}">
        <p14:creationId xmlns:p14="http://schemas.microsoft.com/office/powerpoint/2010/main" val="32704777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3013" y="50050"/>
            <a:ext cx="9905998" cy="1478570"/>
          </a:xfrm>
        </p:spPr>
        <p:txBody>
          <a:bodyPr>
            <a:normAutofit/>
          </a:bodyPr>
          <a:lstStyle/>
          <a:p>
            <a:r>
              <a:rPr lang="sr-Latn-RS" dirty="0" smtClean="0"/>
              <a:t>Stroke</a:t>
            </a:r>
            <a:r>
              <a:rPr lang="ru-RU" dirty="0"/>
              <a:t>
</a:t>
            </a:r>
            <a:endParaRPr lang="en-US" dirty="0"/>
          </a:p>
        </p:txBody>
      </p:sp>
      <p:sp>
        <p:nvSpPr>
          <p:cNvPr id="3" name="Content Placeholder 2"/>
          <p:cNvSpPr>
            <a:spLocks noGrp="1"/>
          </p:cNvSpPr>
          <p:nvPr>
            <p:ph idx="1"/>
          </p:nvPr>
        </p:nvSpPr>
        <p:spPr>
          <a:xfrm>
            <a:off x="838200" y="1825624"/>
            <a:ext cx="10855036" cy="4870739"/>
          </a:xfrm>
        </p:spPr>
        <p:txBody>
          <a:bodyPr/>
          <a:lstStyle/>
          <a:p>
            <a:r>
              <a:rPr lang="sr-Latn-RS" sz="1800" b="1" dirty="0" smtClean="0">
                <a:solidFill>
                  <a:schemeClr val="tx1"/>
                </a:solidFill>
              </a:rPr>
              <a:t>Etiology</a:t>
            </a:r>
            <a:endParaRPr lang="ru-RU" sz="1800" b="1" dirty="0">
              <a:solidFill>
                <a:schemeClr val="tx1"/>
              </a:solidFill>
            </a:endParaRPr>
          </a:p>
          <a:p>
            <a:r>
              <a:rPr lang="ru-RU" dirty="0">
                <a:solidFill>
                  <a:schemeClr val="tx1"/>
                </a:solidFill>
              </a:rPr>
              <a:t>
</a:t>
            </a:r>
            <a:endParaRPr lang="en-US" dirty="0">
              <a:solidFill>
                <a:schemeClr val="tx1"/>
              </a:solidFill>
            </a:endParaRPr>
          </a:p>
        </p:txBody>
      </p:sp>
      <p:sp>
        <p:nvSpPr>
          <p:cNvPr id="5" name="Text Placeholder 8"/>
          <p:cNvSpPr txBox="1">
            <a:spLocks/>
          </p:cNvSpPr>
          <p:nvPr/>
        </p:nvSpPr>
        <p:spPr>
          <a:xfrm>
            <a:off x="4724400" y="1709594"/>
            <a:ext cx="8534400" cy="38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solidFill>
                <a:srgbClr val="00B0F0"/>
              </a:solidFill>
            </a:endParaRPr>
          </a:p>
        </p:txBody>
      </p:sp>
      <p:sp>
        <p:nvSpPr>
          <p:cNvPr id="6" name="Content Placeholder 4"/>
          <p:cNvSpPr txBox="1">
            <a:spLocks/>
          </p:cNvSpPr>
          <p:nvPr/>
        </p:nvSpPr>
        <p:spPr>
          <a:xfrm>
            <a:off x="4836151" y="2206624"/>
            <a:ext cx="6789792" cy="4038600"/>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None/>
            </a:pPr>
            <a:r>
              <a:rPr lang="en-US" sz="2400" b="1" dirty="0"/>
              <a:t>Types of ischemic stroke</a:t>
            </a:r>
          </a:p>
          <a:p>
            <a:pPr marL="0" indent="0">
              <a:spcAft>
                <a:spcPts val="1800"/>
              </a:spcAft>
              <a:buNone/>
            </a:pPr>
            <a:r>
              <a:rPr lang="en-US" sz="2400" b="1" dirty="0" err="1"/>
              <a:t>Atherothrombosis</a:t>
            </a:r>
            <a:r>
              <a:rPr lang="en-US" sz="2400" b="1" dirty="0"/>
              <a:t> (25-30%) </a:t>
            </a:r>
            <a:r>
              <a:rPr lang="en-US" sz="2400" dirty="0"/>
              <a:t>atherosclerosis, </a:t>
            </a:r>
            <a:r>
              <a:rPr lang="en-US" sz="2400" dirty="0" err="1"/>
              <a:t>atherothrombosis</a:t>
            </a:r>
            <a:r>
              <a:rPr lang="en-US" sz="2400" dirty="0"/>
              <a:t>, </a:t>
            </a:r>
            <a:r>
              <a:rPr lang="en-US" sz="2400" dirty="0" err="1"/>
              <a:t>aortoembolic</a:t>
            </a:r>
            <a:r>
              <a:rPr lang="en-US" sz="2400" dirty="0"/>
              <a:t>, occlusion of smaller branches of arteries, occlusion of small arteries,</a:t>
            </a:r>
          </a:p>
          <a:p>
            <a:pPr marL="0" indent="0">
              <a:spcAft>
                <a:spcPts val="1800"/>
              </a:spcAft>
              <a:buNone/>
            </a:pPr>
            <a:r>
              <a:rPr lang="en-US" sz="2400" b="1" dirty="0" err="1"/>
              <a:t>Cardioembolism</a:t>
            </a:r>
            <a:r>
              <a:rPr lang="en-US" sz="2400" b="1" dirty="0"/>
              <a:t> (20%) </a:t>
            </a:r>
            <a:r>
              <a:rPr lang="en-US" sz="2400" dirty="0" err="1"/>
              <a:t>cardioembolism</a:t>
            </a:r>
            <a:r>
              <a:rPr lang="en-US" sz="2400" dirty="0"/>
              <a:t>, paroxysmal atrial fibrillation</a:t>
            </a:r>
          </a:p>
          <a:p>
            <a:pPr marL="0" indent="0">
              <a:spcAft>
                <a:spcPts val="1800"/>
              </a:spcAft>
              <a:buNone/>
            </a:pPr>
            <a:r>
              <a:rPr lang="en-US" sz="2400" b="1" dirty="0"/>
              <a:t>Rarer causes (5-10%) </a:t>
            </a:r>
            <a:r>
              <a:rPr lang="en-US" sz="2400" dirty="0"/>
              <a:t>coagulopathy caused by cancer</a:t>
            </a:r>
          </a:p>
          <a:p>
            <a:pPr marL="0" indent="0">
              <a:spcAft>
                <a:spcPts val="1800"/>
              </a:spcAft>
              <a:buNone/>
            </a:pPr>
            <a:r>
              <a:rPr lang="en-US" sz="2400" b="1" dirty="0"/>
              <a:t>Cryptogenic (25-40%) </a:t>
            </a:r>
            <a:r>
              <a:rPr lang="en-US" sz="2400" dirty="0"/>
              <a:t>unknown etiology</a:t>
            </a: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a:p>
        </p:txBody>
      </p:sp>
      <p:grpSp>
        <p:nvGrpSpPr>
          <p:cNvPr id="7" name="Group 11"/>
          <p:cNvGrpSpPr>
            <a:grpSpLocks/>
          </p:cNvGrpSpPr>
          <p:nvPr/>
        </p:nvGrpSpPr>
        <p:grpSpPr bwMode="auto">
          <a:xfrm>
            <a:off x="466531" y="2468562"/>
            <a:ext cx="4156010" cy="2865438"/>
            <a:chOff x="566738" y="1620837"/>
            <a:chExt cx="3617077" cy="2865438"/>
          </a:xfrm>
        </p:grpSpPr>
        <p:pic>
          <p:nvPicPr>
            <p:cNvPr id="8" name="Picture 2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65188" y="2886075"/>
              <a:ext cx="19431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27"/>
            <p:cNvSpPr txBox="1">
              <a:spLocks noChangeArrowheads="1"/>
            </p:cNvSpPr>
            <p:nvPr/>
          </p:nvSpPr>
          <p:spPr bwMode="auto">
            <a:xfrm>
              <a:off x="1921685" y="1620837"/>
              <a:ext cx="15128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ヒラギノ角ゴ Pro W3"/>
                  <a:cs typeface="ヒラギノ角ゴ Pro W3"/>
                </a:defRPr>
              </a:lvl1pPr>
              <a:lvl2pPr marL="37931725" indent="-37474525">
                <a:defRPr sz="2400">
                  <a:solidFill>
                    <a:schemeClr val="tx1"/>
                  </a:solidFill>
                  <a:latin typeface="Arial" pitchFamily="34" charset="0"/>
                  <a:ea typeface="ヒラギノ角ゴ Pro W3"/>
                  <a:cs typeface="ヒラギノ角ゴ Pro W3"/>
                </a:defRPr>
              </a:lvl2pPr>
              <a:lvl3pPr>
                <a:defRPr sz="2400">
                  <a:solidFill>
                    <a:schemeClr val="tx1"/>
                  </a:solidFill>
                  <a:latin typeface="Arial" pitchFamily="34" charset="0"/>
                  <a:ea typeface="ヒラギノ角ゴ Pro W3"/>
                  <a:cs typeface="ヒラギノ角ゴ Pro W3"/>
                </a:defRPr>
              </a:lvl3pPr>
              <a:lvl4pPr>
                <a:defRPr sz="2400">
                  <a:solidFill>
                    <a:schemeClr val="tx1"/>
                  </a:solidFill>
                  <a:latin typeface="Arial" pitchFamily="34" charset="0"/>
                  <a:ea typeface="ヒラギノ角ゴ Pro W3"/>
                  <a:cs typeface="ヒラギノ角ゴ Pro W3"/>
                </a:defRPr>
              </a:lvl4pPr>
              <a:lvl5pPr>
                <a:defRPr sz="2400">
                  <a:solidFill>
                    <a:schemeClr val="tx1"/>
                  </a:solidFill>
                  <a:latin typeface="Arial" pitchFamily="34" charset="0"/>
                  <a:ea typeface="ヒラギノ角ゴ Pro W3"/>
                  <a:cs typeface="ヒラギノ角ゴ Pro W3"/>
                </a:defRPr>
              </a:lvl5pPr>
              <a:lvl6pPr marL="4572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6pPr>
              <a:lvl7pPr marL="9144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7pPr>
              <a:lvl8pPr marL="13716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8pPr>
              <a:lvl9pPr marL="18288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9pPr>
            </a:lstStyle>
            <a:p>
              <a:pPr algn="ctr">
                <a:spcBef>
                  <a:spcPct val="50000"/>
                </a:spcBef>
                <a:defRPr/>
              </a:pPr>
              <a:r>
                <a:rPr lang="en-GB" sz="2000" b="1" dirty="0">
                  <a:solidFill>
                    <a:srgbClr val="000000"/>
                  </a:solidFill>
                  <a:latin typeface="Arial"/>
                  <a:cs typeface="Arial"/>
                </a:rPr>
                <a:t>Ischemia </a:t>
              </a:r>
              <a:r>
                <a:rPr lang="en-GB" sz="2000" b="1" dirty="0" smtClean="0">
                  <a:solidFill>
                    <a:srgbClr val="000000"/>
                  </a:solidFill>
                  <a:latin typeface="Arial"/>
                  <a:cs typeface="Arial"/>
                </a:rPr>
                <a:t>(85%)</a:t>
              </a:r>
            </a:p>
          </p:txBody>
        </p:sp>
        <p:sp>
          <p:nvSpPr>
            <p:cNvPr id="10" name="Text Box 28"/>
            <p:cNvSpPr txBox="1">
              <a:spLocks noChangeArrowheads="1"/>
            </p:cNvSpPr>
            <p:nvPr/>
          </p:nvSpPr>
          <p:spPr bwMode="auto">
            <a:xfrm>
              <a:off x="566738" y="1620837"/>
              <a:ext cx="1574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itchFamily="34" charset="0"/>
                  <a:ea typeface="ヒラギノ角ゴ Pro W3"/>
                  <a:cs typeface="ヒラギノ角ゴ Pro W3"/>
                </a:defRPr>
              </a:lvl1pPr>
              <a:lvl2pPr marL="37931725" indent="-37474525">
                <a:defRPr sz="2400">
                  <a:solidFill>
                    <a:schemeClr val="tx1"/>
                  </a:solidFill>
                  <a:latin typeface="Arial" pitchFamily="34" charset="0"/>
                  <a:ea typeface="ヒラギノ角ゴ Pro W3"/>
                  <a:cs typeface="ヒラギノ角ゴ Pro W3"/>
                </a:defRPr>
              </a:lvl2pPr>
              <a:lvl3pPr>
                <a:defRPr sz="2400">
                  <a:solidFill>
                    <a:schemeClr val="tx1"/>
                  </a:solidFill>
                  <a:latin typeface="Arial" pitchFamily="34" charset="0"/>
                  <a:ea typeface="ヒラギノ角ゴ Pro W3"/>
                  <a:cs typeface="ヒラギノ角ゴ Pro W3"/>
                </a:defRPr>
              </a:lvl3pPr>
              <a:lvl4pPr>
                <a:defRPr sz="2400">
                  <a:solidFill>
                    <a:schemeClr val="tx1"/>
                  </a:solidFill>
                  <a:latin typeface="Arial" pitchFamily="34" charset="0"/>
                  <a:ea typeface="ヒラギノ角ゴ Pro W3"/>
                  <a:cs typeface="ヒラギノ角ゴ Pro W3"/>
                </a:defRPr>
              </a:lvl4pPr>
              <a:lvl5pPr>
                <a:defRPr sz="2400">
                  <a:solidFill>
                    <a:schemeClr val="tx1"/>
                  </a:solidFill>
                  <a:latin typeface="Arial" pitchFamily="34" charset="0"/>
                  <a:ea typeface="ヒラギノ角ゴ Pro W3"/>
                  <a:cs typeface="ヒラギノ角ゴ Pro W3"/>
                </a:defRPr>
              </a:lvl5pPr>
              <a:lvl6pPr marL="4572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6pPr>
              <a:lvl7pPr marL="9144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7pPr>
              <a:lvl8pPr marL="13716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8pPr>
              <a:lvl9pPr marL="1828800" eaLnBrk="0" fontAlgn="base" hangingPunct="0">
                <a:spcBef>
                  <a:spcPct val="0"/>
                </a:spcBef>
                <a:spcAft>
                  <a:spcPct val="0"/>
                </a:spcAft>
                <a:defRPr sz="2400">
                  <a:solidFill>
                    <a:schemeClr val="tx1"/>
                  </a:solidFill>
                  <a:latin typeface="Arial" pitchFamily="34" charset="0"/>
                  <a:ea typeface="ヒラギノ角ゴ Pro W3"/>
                  <a:cs typeface="ヒラギノ角ゴ Pro W3"/>
                </a:defRPr>
              </a:lvl9pPr>
            </a:lstStyle>
            <a:p>
              <a:pPr algn="ctr">
                <a:spcBef>
                  <a:spcPct val="50000"/>
                </a:spcBef>
                <a:defRPr/>
              </a:pPr>
              <a:r>
                <a:rPr lang="sr-Latn-RS" sz="2000" b="1" dirty="0">
                  <a:solidFill>
                    <a:srgbClr val="000000"/>
                  </a:solidFill>
                  <a:latin typeface="Arial"/>
                  <a:cs typeface="Arial"/>
                </a:rPr>
                <a:t>Hemorrhage</a:t>
              </a:r>
              <a:r>
                <a:rPr lang="en-GB" sz="2000" b="1" dirty="0" smtClean="0">
                  <a:solidFill>
                    <a:srgbClr val="000000"/>
                  </a:solidFill>
                  <a:latin typeface="Arial"/>
                  <a:cs typeface="Arial"/>
                </a:rPr>
                <a:t> (15%)</a:t>
              </a:r>
            </a:p>
          </p:txBody>
        </p:sp>
        <p:sp>
          <p:nvSpPr>
            <p:cNvPr id="11" name="Line 6"/>
            <p:cNvSpPr>
              <a:spLocks noChangeShapeType="1"/>
            </p:cNvSpPr>
            <p:nvPr/>
          </p:nvSpPr>
          <p:spPr bwMode="auto">
            <a:xfrm>
              <a:off x="954515" y="2413324"/>
              <a:ext cx="0" cy="685800"/>
            </a:xfrm>
            <a:prstGeom prst="line">
              <a:avLst/>
            </a:prstGeom>
            <a:noFill/>
            <a:ln w="19050">
              <a:solidFill>
                <a:srgbClr val="0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 name="Line 7"/>
            <p:cNvSpPr>
              <a:spLocks noChangeShapeType="1"/>
            </p:cNvSpPr>
            <p:nvPr/>
          </p:nvSpPr>
          <p:spPr bwMode="auto">
            <a:xfrm>
              <a:off x="2664618" y="2413324"/>
              <a:ext cx="0" cy="685800"/>
            </a:xfrm>
            <a:prstGeom prst="line">
              <a:avLst/>
            </a:prstGeom>
            <a:noFill/>
            <a:ln w="19050">
              <a:solidFill>
                <a:srgbClr val="0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 name="Line 14"/>
            <p:cNvSpPr>
              <a:spLocks noChangeShapeType="1"/>
            </p:cNvSpPr>
            <p:nvPr/>
          </p:nvSpPr>
          <p:spPr bwMode="auto">
            <a:xfrm>
              <a:off x="3193215" y="1974780"/>
              <a:ext cx="990600" cy="0"/>
            </a:xfrm>
            <a:prstGeom prst="line">
              <a:avLst/>
            </a:prstGeom>
            <a:noFill/>
            <a:ln w="19050">
              <a:solidFill>
                <a:srgbClr val="0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Tree>
    <p:extLst>
      <p:ext uri="{BB962C8B-B14F-4D97-AF65-F5344CB8AC3E}">
        <p14:creationId xmlns:p14="http://schemas.microsoft.com/office/powerpoint/2010/main" val="1174621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А – </a:t>
            </a:r>
            <a:r>
              <a:rPr lang="en-US" dirty="0"/>
              <a:t>Anticoagulation / stroke </a:t>
            </a:r>
            <a:r>
              <a:rPr lang="sr-Latn-RS" dirty="0" smtClean="0"/>
              <a:t>prevention</a:t>
            </a:r>
            <a:endParaRPr lang="en-US" dirty="0"/>
          </a:p>
        </p:txBody>
      </p:sp>
      <p:sp>
        <p:nvSpPr>
          <p:cNvPr id="3" name="Content Placeholder 2"/>
          <p:cNvSpPr>
            <a:spLocks noGrp="1"/>
          </p:cNvSpPr>
          <p:nvPr>
            <p:ph idx="1"/>
          </p:nvPr>
        </p:nvSpPr>
        <p:spPr>
          <a:xfrm>
            <a:off x="838201" y="1825625"/>
            <a:ext cx="5208638" cy="4761988"/>
          </a:xfrm>
        </p:spPr>
        <p:txBody>
          <a:bodyPr>
            <a:normAutofit/>
          </a:bodyPr>
          <a:lstStyle/>
          <a:p>
            <a:r>
              <a:rPr lang="en-US" dirty="0">
                <a:solidFill>
                  <a:schemeClr val="tx1"/>
                </a:solidFill>
              </a:rPr>
              <a:t>AF increases the risk of stroke fivefold.</a:t>
            </a:r>
          </a:p>
          <a:p>
            <a:r>
              <a:rPr lang="en-US" dirty="0">
                <a:solidFill>
                  <a:schemeClr val="tx1"/>
                </a:solidFill>
              </a:rPr>
              <a:t>Every year in Serbia, more than 20,000 people experience a stroke</a:t>
            </a:r>
          </a:p>
          <a:p>
            <a:r>
              <a:rPr lang="en-US" dirty="0">
                <a:solidFill>
                  <a:schemeClr val="tx1"/>
                </a:solidFill>
              </a:rPr>
              <a:t>Atrial fibrillation stroke is disabling for a large number of patients. A leading cause of disability.</a:t>
            </a:r>
          </a:p>
          <a:p>
            <a:r>
              <a:rPr lang="en-US" dirty="0">
                <a:solidFill>
                  <a:schemeClr val="tx1"/>
                </a:solidFill>
              </a:rPr>
              <a:t>Anticoagulation reduces the risk of stroke by two-thirds.</a:t>
            </a:r>
          </a:p>
          <a:p>
            <a:r>
              <a:rPr lang="en-US" dirty="0">
                <a:solidFill>
                  <a:schemeClr val="tx1"/>
                </a:solidFill>
              </a:rPr>
              <a:t>Anticoagulant therapy reduces mortality in AF.</a:t>
            </a:r>
          </a:p>
          <a:p>
            <a:r>
              <a:rPr lang="en-US" dirty="0">
                <a:solidFill>
                  <a:schemeClr val="tx1"/>
                </a:solidFill>
              </a:rPr>
              <a:t>Antiplatelet therapy reduces the risk of stroke by one-fifth.</a:t>
            </a:r>
          </a:p>
        </p:txBody>
      </p:sp>
      <p:pic>
        <p:nvPicPr>
          <p:cNvPr id="4" name="Picture 3"/>
          <p:cNvPicPr>
            <a:picLocks noChangeAspect="1"/>
          </p:cNvPicPr>
          <p:nvPr/>
        </p:nvPicPr>
        <p:blipFill>
          <a:blip r:embed="rId2"/>
          <a:stretch>
            <a:fillRect/>
          </a:stretch>
        </p:blipFill>
        <p:spPr>
          <a:xfrm>
            <a:off x="7069949" y="1610564"/>
            <a:ext cx="3873354" cy="4566399"/>
          </a:xfrm>
          <a:prstGeom prst="rect">
            <a:avLst/>
          </a:prstGeom>
        </p:spPr>
      </p:pic>
    </p:spTree>
    <p:extLst>
      <p:ext uri="{BB962C8B-B14F-4D97-AF65-F5344CB8AC3E}">
        <p14:creationId xmlns:p14="http://schemas.microsoft.com/office/powerpoint/2010/main" val="7471874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b="1" dirty="0" err="1"/>
              <a:t>CHA2DS2-VASc</a:t>
            </a:r>
            <a:r>
              <a:rPr lang="en-US" b="1" dirty="0"/>
              <a:t> </a:t>
            </a:r>
            <a:r>
              <a:rPr lang="sr-Latn-RS" b="1" dirty="0" smtClean="0"/>
              <a:t>score</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03891910"/>
              </p:ext>
            </p:extLst>
          </p:nvPr>
        </p:nvGraphicFramePr>
        <p:xfrm>
          <a:off x="825912" y="1451999"/>
          <a:ext cx="9075171" cy="4558870"/>
        </p:xfrm>
        <a:graphic>
          <a:graphicData uri="http://schemas.openxmlformats.org/drawingml/2006/table">
            <a:tbl>
              <a:tblPr/>
              <a:tblGrid>
                <a:gridCol w="3025057"/>
                <a:gridCol w="3025057"/>
                <a:gridCol w="3025057"/>
              </a:tblGrid>
              <a:tr h="112705">
                <a:tc gridSpan="2">
                  <a:txBody>
                    <a:bodyPr/>
                    <a:lstStyle/>
                    <a:p>
                      <a:endParaRPr lang="en-US" sz="1400" b="1" dirty="0">
                        <a:solidFill>
                          <a:srgbClr val="FEFEFE"/>
                        </a:solidFill>
                        <a:effectLst/>
                      </a:endParaRPr>
                    </a:p>
                  </a:txBody>
                  <a:tcPr marL="14524" marR="14524" marT="14524" marB="14524"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chemeClr val="accent2"/>
                    </a:solidFill>
                  </a:tcPr>
                </a:tc>
                <a:tc hMerge="1">
                  <a:txBody>
                    <a:bodyPr/>
                    <a:lstStyle/>
                    <a:p>
                      <a:endParaRPr lang="en-US"/>
                    </a:p>
                  </a:txBody>
                  <a:tcPr/>
                </a:tc>
                <a:tc>
                  <a:txBody>
                    <a:bodyPr/>
                    <a:lstStyle/>
                    <a:p>
                      <a:r>
                        <a:rPr lang="sr-Latn-RS" sz="1400" b="1" dirty="0" smtClean="0">
                          <a:solidFill>
                            <a:srgbClr val="FEFEFE"/>
                          </a:solidFill>
                          <a:effectLst/>
                        </a:rPr>
                        <a:t>value</a:t>
                      </a:r>
                      <a:endParaRPr lang="en-US" sz="1400" b="1" dirty="0">
                        <a:solidFill>
                          <a:srgbClr val="FEFEFE"/>
                        </a:solidFill>
                        <a:effectLst/>
                      </a:endParaRPr>
                    </a:p>
                  </a:txBody>
                  <a:tcPr marL="14524" marR="14524" marT="14524" marB="14524"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chemeClr val="accent2"/>
                    </a:solidFill>
                  </a:tcPr>
                </a:tc>
              </a:tr>
              <a:tr h="780801">
                <a:tc>
                  <a:txBody>
                    <a:bodyPr/>
                    <a:lstStyle/>
                    <a:p>
                      <a:r>
                        <a:rPr lang="en-US" sz="1200" b="1" dirty="0" smtClean="0">
                          <a:solidFill>
                            <a:srgbClr val="222222"/>
                          </a:solidFill>
                          <a:effectLst/>
                        </a:rPr>
                        <a:t>Congestive heart failure Signs/symptoms of heart failure confirmed by objective evidence of cardiac dysfunction</a:t>
                      </a:r>
                      <a:endParaRPr lang="en-US" sz="1200" b="1"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r>
                        <a:rPr lang="sr-Latn-RS" sz="1200" dirty="0" smtClean="0">
                          <a:solidFill>
                            <a:srgbClr val="222222"/>
                          </a:solidFill>
                          <a:effectLst/>
                        </a:rPr>
                        <a:t>yes</a:t>
                      </a:r>
                      <a:r>
                        <a:rPr lang="sr-Cyrl-RS" sz="1200" dirty="0" smtClean="0">
                          <a:solidFill>
                            <a:srgbClr val="222222"/>
                          </a:solidFill>
                          <a:effectLst/>
                        </a:rPr>
                        <a:t> / </a:t>
                      </a:r>
                      <a:r>
                        <a:rPr lang="sr-Latn-RS" sz="1200" dirty="0" smtClean="0">
                          <a:solidFill>
                            <a:srgbClr val="222222"/>
                          </a:solidFill>
                          <a:effectLst/>
                        </a:rPr>
                        <a:t>no</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pPr algn="ctr"/>
                      <a:r>
                        <a:rPr lang="en-US" sz="1200" dirty="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r>
              <a:tr h="780801">
                <a:tc>
                  <a:txBody>
                    <a:bodyPr/>
                    <a:lstStyle/>
                    <a:p>
                      <a:r>
                        <a:rPr lang="en-US" sz="1200" b="1" dirty="0" smtClean="0">
                          <a:solidFill>
                            <a:srgbClr val="222222"/>
                          </a:solidFill>
                          <a:effectLst/>
                        </a:rPr>
                        <a:t>Hypertension</a:t>
                      </a:r>
                    </a:p>
                    <a:p>
                      <a:r>
                        <a:rPr lang="en-US" sz="1200" b="1" dirty="0" smtClean="0">
                          <a:solidFill>
                            <a:srgbClr val="222222"/>
                          </a:solidFill>
                          <a:effectLst/>
                        </a:rPr>
                        <a:t>Resting BP &gt; 140/</a:t>
                      </a:r>
                      <a:r>
                        <a:rPr lang="en-US" sz="1200" b="1" dirty="0" err="1" smtClean="0">
                          <a:solidFill>
                            <a:srgbClr val="222222"/>
                          </a:solidFill>
                          <a:effectLst/>
                        </a:rPr>
                        <a:t>90mmHg</a:t>
                      </a:r>
                      <a:r>
                        <a:rPr lang="en-US" sz="1200" b="1" dirty="0" smtClean="0">
                          <a:solidFill>
                            <a:srgbClr val="222222"/>
                          </a:solidFill>
                          <a:effectLst/>
                        </a:rPr>
                        <a:t> on at least 2 occasions or current antihypertensive pharmacological treatment</a:t>
                      </a:r>
                      <a:endParaRPr lang="en-US" sz="1200" b="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pPr algn="ctr"/>
                      <a:r>
                        <a:rPr lang="en-US" sz="1200" dirty="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r>
              <a:tr h="195200">
                <a:tc>
                  <a:txBody>
                    <a:bodyPr/>
                    <a:lstStyle/>
                    <a:p>
                      <a:r>
                        <a:rPr lang="en-US" sz="1200" b="1" dirty="0" smtClean="0">
                          <a:solidFill>
                            <a:srgbClr val="222222"/>
                          </a:solidFill>
                          <a:effectLst/>
                        </a:rPr>
                        <a:t>Age 75 years or older</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pPr algn="ctr"/>
                      <a:r>
                        <a:rPr lang="en-US" sz="1200">
                          <a:solidFill>
                            <a:srgbClr val="222222"/>
                          </a:solidFill>
                          <a:effectLst/>
                        </a:rPr>
                        <a:t>+2</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r>
              <a:tr h="780801">
                <a:tc>
                  <a:txBody>
                    <a:bodyPr/>
                    <a:lstStyle/>
                    <a:p>
                      <a:r>
                        <a:rPr lang="en-US" sz="1200" b="1" dirty="0" smtClean="0">
                          <a:solidFill>
                            <a:srgbClr val="222222"/>
                          </a:solidFill>
                          <a:effectLst/>
                        </a:rPr>
                        <a:t>Diabetes mellitus Blood glucose &gt; 125 mg/</a:t>
                      </a:r>
                      <a:r>
                        <a:rPr lang="en-US" sz="1200" b="1" dirty="0" err="1" smtClean="0">
                          <a:solidFill>
                            <a:srgbClr val="222222"/>
                          </a:solidFill>
                          <a:effectLst/>
                        </a:rPr>
                        <a:t>dL</a:t>
                      </a:r>
                      <a:r>
                        <a:rPr lang="en-US" sz="1200" b="1" dirty="0" smtClean="0">
                          <a:solidFill>
                            <a:srgbClr val="222222"/>
                          </a:solidFill>
                          <a:effectLst/>
                        </a:rPr>
                        <a:t> (7 </a:t>
                      </a:r>
                      <a:r>
                        <a:rPr lang="en-US" sz="1200" b="1" dirty="0" err="1" smtClean="0">
                          <a:solidFill>
                            <a:srgbClr val="222222"/>
                          </a:solidFill>
                          <a:effectLst/>
                        </a:rPr>
                        <a:t>mmol</a:t>
                      </a:r>
                      <a:r>
                        <a:rPr lang="en-US" sz="1200" b="1" dirty="0" smtClean="0">
                          <a:solidFill>
                            <a:srgbClr val="222222"/>
                          </a:solidFill>
                          <a:effectLst/>
                        </a:rPr>
                        <a:t>/L) or treatment with an oral hypoglycemic agent and/or insulin</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r>
                        <a:rPr lang="en-US" sz="1200" dirty="0" smtClean="0">
                          <a:solidFill>
                            <a:srgbClr val="222222"/>
                          </a:solidFill>
                          <a:effectLst/>
                        </a:rPr>
                        <a:t>yes / no</a:t>
                      </a:r>
                      <a:r>
                        <a:rPr lang="sr-Latn-RS" sz="1200" dirty="0" smtClean="0">
                          <a:solidFill>
                            <a:srgbClr val="222222"/>
                          </a:solidFill>
                          <a:effectLst/>
                        </a:rPr>
                        <a:t> </a:t>
                      </a:r>
                      <a:endParaRPr lang="en-US" sz="1200" dirty="0" smtClean="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pPr algn="ctr"/>
                      <a:r>
                        <a:rPr lang="en-US" sz="1200" dirty="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r>
              <a:tr h="529829">
                <a:tc>
                  <a:txBody>
                    <a:bodyPr/>
                    <a:lstStyle/>
                    <a:p>
                      <a:r>
                        <a:rPr lang="en-US" sz="1200" b="1" dirty="0" smtClean="0">
                          <a:solidFill>
                            <a:srgbClr val="222222"/>
                          </a:solidFill>
                          <a:effectLst/>
                        </a:rPr>
                        <a:t>Stroke, TIA or thromboembolism including previous events</a:t>
                      </a:r>
                      <a:endParaRPr lang="en-US" sz="1200" b="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pPr algn="ctr"/>
                      <a:r>
                        <a:rPr lang="en-US" sz="1200">
                          <a:solidFill>
                            <a:srgbClr val="222222"/>
                          </a:solidFill>
                          <a:effectLst/>
                        </a:rPr>
                        <a:t>+2</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r>
              <a:tr h="529829">
                <a:tc>
                  <a:txBody>
                    <a:bodyPr/>
                    <a:lstStyle/>
                    <a:p>
                      <a:r>
                        <a:rPr lang="en-US" sz="1200" b="1" dirty="0" smtClean="0">
                          <a:solidFill>
                            <a:srgbClr val="222222"/>
                          </a:solidFill>
                          <a:effectLst/>
                        </a:rPr>
                        <a:t>Vascular disease previous myocardial infarction, peripheral artery disease or aortic plaque</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pPr algn="ctr"/>
                      <a:r>
                        <a:rPr lang="en-US" sz="1200" dirty="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r>
              <a:tr h="195200">
                <a:tc>
                  <a:txBody>
                    <a:bodyPr/>
                    <a:lstStyle/>
                    <a:p>
                      <a:r>
                        <a:rPr lang="en-US" sz="1200" b="1" dirty="0" smtClean="0">
                          <a:solidFill>
                            <a:srgbClr val="222222"/>
                          </a:solidFill>
                          <a:effectLst/>
                        </a:rPr>
                        <a:t>Age 65 to 74 years</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c>
                  <a:txBody>
                    <a:bodyPr/>
                    <a:lstStyle/>
                    <a:p>
                      <a:pPr algn="ctr"/>
                      <a:r>
                        <a:rPr lang="en-US" sz="120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F9F9F9"/>
                    </a:solidFill>
                  </a:tcPr>
                </a:tc>
              </a:tr>
              <a:tr h="446172">
                <a:tc>
                  <a:txBody>
                    <a:bodyPr/>
                    <a:lstStyle/>
                    <a:p>
                      <a:r>
                        <a:rPr lang="en-US" sz="1200" b="1" dirty="0" smtClean="0">
                          <a:solidFill>
                            <a:srgbClr val="222222"/>
                          </a:solidFill>
                          <a:effectLst/>
                        </a:rPr>
                        <a:t>Gender (female) Female gender carries a higher risk</a:t>
                      </a:r>
                      <a:r>
                        <a:rPr lang="sr-Latn-RS" sz="1200" b="1" dirty="0" smtClean="0">
                          <a:solidFill>
                            <a:srgbClr val="222222"/>
                          </a:solidFill>
                          <a:effectLst/>
                        </a:rPr>
                        <a:t> </a:t>
                      </a:r>
                      <a:endParaRPr lang="en-US" sz="1200" dirty="0">
                        <a:solidFill>
                          <a:srgbClr val="222222"/>
                        </a:solidFill>
                        <a:effectLst/>
                      </a:endParaRP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r>
                        <a:rPr lang="en-US" sz="1200" dirty="0" smtClean="0">
                          <a:solidFill>
                            <a:srgbClr val="222222"/>
                          </a:solidFill>
                          <a:effectLst/>
                        </a:rPr>
                        <a:t>yes / no</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c>
                  <a:txBody>
                    <a:bodyPr/>
                    <a:lstStyle/>
                    <a:p>
                      <a:pPr algn="ctr"/>
                      <a:r>
                        <a:rPr lang="en-US" sz="1200" dirty="0">
                          <a:solidFill>
                            <a:srgbClr val="222222"/>
                          </a:solidFill>
                          <a:effectLst/>
                        </a:rPr>
                        <a:t>+1</a:t>
                      </a:r>
                    </a:p>
                  </a:txBody>
                  <a:tcPr marL="27886" marR="27886" marT="13943" marB="13943" anchor="ctr">
                    <a:lnL w="9525" cap="flat" cmpd="sng" algn="ctr">
                      <a:solidFill>
                        <a:srgbClr val="1F497D"/>
                      </a:solidFill>
                      <a:prstDash val="solid"/>
                      <a:round/>
                      <a:headEnd type="none" w="med" len="med"/>
                      <a:tailEnd type="none" w="med" len="med"/>
                    </a:lnL>
                    <a:lnR w="9525" cap="flat" cmpd="sng" algn="ctr">
                      <a:solidFill>
                        <a:srgbClr val="1F497D"/>
                      </a:solidFill>
                      <a:prstDash val="solid"/>
                      <a:round/>
                      <a:headEnd type="none" w="med" len="med"/>
                      <a:tailEnd type="none" w="med" len="med"/>
                    </a:lnR>
                    <a:lnT w="9525" cap="flat" cmpd="sng" algn="ctr">
                      <a:solidFill>
                        <a:srgbClr val="1F497D"/>
                      </a:solidFill>
                      <a:prstDash val="solid"/>
                      <a:round/>
                      <a:headEnd type="none" w="med" len="med"/>
                      <a:tailEnd type="none" w="med" len="med"/>
                    </a:lnT>
                    <a:lnB w="9525" cap="flat" cmpd="sng" algn="ctr">
                      <a:solidFill>
                        <a:srgbClr val="1F497D"/>
                      </a:solidFill>
                      <a:prstDash val="solid"/>
                      <a:round/>
                      <a:headEnd type="none" w="med" len="med"/>
                      <a:tailEnd type="none" w="med" len="med"/>
                    </a:lnB>
                    <a:solidFill>
                      <a:srgbClr val="EFD5A2"/>
                    </a:solidFill>
                  </a:tcPr>
                </a:tc>
              </a:tr>
            </a:tbl>
          </a:graphicData>
        </a:graphic>
      </p:graphicFrame>
    </p:spTree>
    <p:extLst>
      <p:ext uri="{BB962C8B-B14F-4D97-AF65-F5344CB8AC3E}">
        <p14:creationId xmlns:p14="http://schemas.microsoft.com/office/powerpoint/2010/main" val="20465631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434" y="0"/>
            <a:ext cx="6067299" cy="1208868"/>
          </a:xfrm>
        </p:spPr>
        <p:txBody>
          <a:bodyPr/>
          <a:lstStyle/>
          <a:p>
            <a:r>
              <a:rPr lang="en-US" dirty="0"/>
              <a:t>Strategy of administration of anticoagulant drugs</a:t>
            </a:r>
          </a:p>
        </p:txBody>
      </p:sp>
      <p:sp>
        <p:nvSpPr>
          <p:cNvPr id="5" name="TextBox 4"/>
          <p:cNvSpPr txBox="1"/>
          <p:nvPr/>
        </p:nvSpPr>
        <p:spPr>
          <a:xfrm>
            <a:off x="212213" y="1457848"/>
            <a:ext cx="11717320" cy="2308324"/>
          </a:xfrm>
          <a:prstGeom prst="rect">
            <a:avLst/>
          </a:prstGeom>
          <a:noFill/>
        </p:spPr>
        <p:txBody>
          <a:bodyPr wrap="square" rtlCol="0">
            <a:spAutoFit/>
          </a:bodyPr>
          <a:lstStyle/>
          <a:p>
            <a:pPr marL="342900" indent="-342900">
              <a:buAutoNum type="arabicPeriod"/>
            </a:pPr>
            <a:r>
              <a:rPr lang="en-US" dirty="0"/>
              <a:t>The first step in decision-making is to identify low-risk patients who do not require antithrombotic therapy.</a:t>
            </a:r>
          </a:p>
          <a:p>
            <a:pPr marL="342900" indent="-342900">
              <a:buAutoNum type="arabicPeriod"/>
            </a:pPr>
            <a:endParaRPr lang="en-US" dirty="0"/>
          </a:p>
          <a:p>
            <a:pPr marL="342900" indent="-342900">
              <a:buAutoNum type="arabicPeriod"/>
            </a:pPr>
            <a:r>
              <a:rPr lang="en-US" dirty="0"/>
              <a:t>Step 2 is to offer stroke prevention (</a:t>
            </a:r>
            <a:r>
              <a:rPr lang="en-US" dirty="0" err="1"/>
              <a:t>ie</a:t>
            </a:r>
            <a:r>
              <a:rPr lang="en-US" dirty="0"/>
              <a:t>, ACA) to those with ≥1 risk factor for stroke, independent of gender (strength of evidence differs, for patients with ≥2 stroke risk factors and patients with 1 risk factor stroke).</a:t>
            </a:r>
          </a:p>
          <a:p>
            <a:pPr marL="342900" indent="-342900">
              <a:buAutoNum type="arabicPeriod"/>
            </a:pPr>
            <a:endParaRPr lang="en-US" dirty="0"/>
          </a:p>
          <a:p>
            <a:pPr marL="342900" indent="-342900">
              <a:buAutoNum type="arabicPeriod"/>
            </a:pPr>
            <a:r>
              <a:rPr lang="en-US" dirty="0"/>
              <a:t>Step 3 is the choice between </a:t>
            </a:r>
            <a:r>
              <a:rPr lang="en-US" dirty="0" err="1"/>
              <a:t>VKA</a:t>
            </a:r>
            <a:r>
              <a:rPr lang="en-US" dirty="0"/>
              <a:t> or new anticoagulant drugs.</a:t>
            </a:r>
            <a:endParaRPr lang="ru-RU" dirty="0" smtClean="0"/>
          </a:p>
          <a:p>
            <a:endParaRPr lang="ru-RU" dirty="0"/>
          </a:p>
          <a:p>
            <a:endParaRPr lang="en-US" dirty="0"/>
          </a:p>
        </p:txBody>
      </p:sp>
      <p:pic>
        <p:nvPicPr>
          <p:cNvPr id="6" name="Picture 5"/>
          <p:cNvPicPr>
            <a:picLocks noChangeAspect="1"/>
          </p:cNvPicPr>
          <p:nvPr/>
        </p:nvPicPr>
        <p:blipFill rotWithShape="1">
          <a:blip r:embed="rId2"/>
          <a:srcRect t="17037" b="26173"/>
          <a:stretch/>
        </p:blipFill>
        <p:spPr>
          <a:xfrm>
            <a:off x="736599" y="3225795"/>
            <a:ext cx="10416224" cy="3327405"/>
          </a:xfrm>
          <a:prstGeom prst="rect">
            <a:avLst/>
          </a:prstGeom>
        </p:spPr>
      </p:pic>
      <p:pic>
        <p:nvPicPr>
          <p:cNvPr id="7" name="Picture 6"/>
          <p:cNvPicPr>
            <a:picLocks noChangeAspect="1"/>
          </p:cNvPicPr>
          <p:nvPr/>
        </p:nvPicPr>
        <p:blipFill>
          <a:blip r:embed="rId3"/>
          <a:stretch>
            <a:fillRect/>
          </a:stretch>
        </p:blipFill>
        <p:spPr>
          <a:xfrm>
            <a:off x="10980298" y="6300194"/>
            <a:ext cx="1121761" cy="506012"/>
          </a:xfrm>
          <a:prstGeom prst="rect">
            <a:avLst/>
          </a:prstGeom>
        </p:spPr>
      </p:pic>
    </p:spTree>
    <p:extLst>
      <p:ext uri="{BB962C8B-B14F-4D97-AF65-F5344CB8AC3E}">
        <p14:creationId xmlns:p14="http://schemas.microsoft.com/office/powerpoint/2010/main" val="37657609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a:t>Anticoagulant therapy</a:t>
            </a:r>
          </a:p>
        </p:txBody>
      </p:sp>
      <p:sp>
        <p:nvSpPr>
          <p:cNvPr id="4" name="Content Placeholder 3"/>
          <p:cNvSpPr>
            <a:spLocks noGrp="1"/>
          </p:cNvSpPr>
          <p:nvPr>
            <p:ph sz="half" idx="1"/>
          </p:nvPr>
        </p:nvSpPr>
        <p:spPr>
          <a:xfrm>
            <a:off x="419100" y="1711697"/>
            <a:ext cx="3797300" cy="4351338"/>
          </a:xfrm>
          <a:ln>
            <a:solidFill>
              <a:schemeClr val="tx1"/>
            </a:solidFill>
          </a:ln>
        </p:spPr>
        <p:txBody>
          <a:bodyPr/>
          <a:lstStyle/>
          <a:p>
            <a:pPr marL="0" indent="0">
              <a:buNone/>
            </a:pPr>
            <a:r>
              <a:rPr lang="en-US" sz="2000" b="1" dirty="0"/>
              <a:t>Parenteral</a:t>
            </a:r>
          </a:p>
          <a:p>
            <a:pPr marL="0" indent="0">
              <a:buNone/>
            </a:pPr>
            <a:r>
              <a:rPr lang="en-US" dirty="0"/>
              <a:t>Indirect thrombin inhibitors</a:t>
            </a:r>
          </a:p>
          <a:p>
            <a:r>
              <a:rPr lang="en-US" dirty="0"/>
              <a:t>Unfractionated heparin</a:t>
            </a:r>
          </a:p>
          <a:p>
            <a:r>
              <a:rPr lang="en-US" dirty="0"/>
              <a:t>Low molecular weight heparins</a:t>
            </a:r>
          </a:p>
          <a:p>
            <a:r>
              <a:rPr lang="en-US" dirty="0" err="1"/>
              <a:t>Fondaparinux</a:t>
            </a:r>
            <a:endParaRPr lang="en-US" dirty="0"/>
          </a:p>
          <a:p>
            <a:r>
              <a:rPr lang="en-US" dirty="0" err="1" smtClean="0"/>
              <a:t>Danaparoid</a:t>
            </a:r>
            <a:endParaRPr lang="sr-Latn-RS" dirty="0" smtClean="0"/>
          </a:p>
          <a:p>
            <a:pPr marL="0" indent="0">
              <a:buNone/>
            </a:pPr>
            <a:endParaRPr lang="en-US" dirty="0"/>
          </a:p>
          <a:p>
            <a:pPr marL="0" indent="0">
              <a:buNone/>
            </a:pPr>
            <a:r>
              <a:rPr lang="en-US" dirty="0" smtClean="0"/>
              <a:t>Direct </a:t>
            </a:r>
            <a:r>
              <a:rPr lang="en-US" dirty="0"/>
              <a:t>thrombin inhibitors</a:t>
            </a:r>
          </a:p>
          <a:p>
            <a:r>
              <a:rPr lang="en-US" dirty="0" err="1"/>
              <a:t>Bivalirudin</a:t>
            </a:r>
            <a:endParaRPr lang="en-US" dirty="0"/>
          </a:p>
          <a:p>
            <a:r>
              <a:rPr lang="en-US" dirty="0" err="1"/>
              <a:t>Lepirudin</a:t>
            </a:r>
            <a:endParaRPr lang="en-US" dirty="0"/>
          </a:p>
        </p:txBody>
      </p:sp>
      <p:sp>
        <p:nvSpPr>
          <p:cNvPr id="5" name="Content Placeholder 4"/>
          <p:cNvSpPr>
            <a:spLocks noGrp="1"/>
          </p:cNvSpPr>
          <p:nvPr>
            <p:ph sz="half" idx="2"/>
          </p:nvPr>
        </p:nvSpPr>
        <p:spPr>
          <a:xfrm>
            <a:off x="4267199" y="1711697"/>
            <a:ext cx="2980268" cy="4351338"/>
          </a:xfrm>
          <a:ln>
            <a:solidFill>
              <a:schemeClr val="tx1"/>
            </a:solidFill>
          </a:ln>
        </p:spPr>
        <p:txBody>
          <a:bodyPr/>
          <a:lstStyle/>
          <a:p>
            <a:pPr marL="0" indent="0">
              <a:buNone/>
            </a:pPr>
            <a:r>
              <a:rPr lang="en-US" sz="1800" b="1" dirty="0"/>
              <a:t>O</a:t>
            </a:r>
            <a:r>
              <a:rPr lang="en-US" sz="1800" b="1" dirty="0" smtClean="0"/>
              <a:t>ral</a:t>
            </a:r>
            <a:endParaRPr lang="en-US" sz="1800" b="1" dirty="0"/>
          </a:p>
          <a:p>
            <a:pPr marL="0" indent="0">
              <a:buNone/>
            </a:pPr>
            <a:r>
              <a:rPr lang="en-US" dirty="0"/>
              <a:t>Vitamin K antagonists</a:t>
            </a:r>
          </a:p>
          <a:p>
            <a:r>
              <a:rPr lang="en-US" dirty="0"/>
              <a:t>Warfarin</a:t>
            </a:r>
          </a:p>
          <a:p>
            <a:r>
              <a:rPr lang="en-US" dirty="0" err="1"/>
              <a:t>Acenocoumarol</a:t>
            </a:r>
            <a:endParaRPr lang="en-US" dirty="0"/>
          </a:p>
          <a:p>
            <a:r>
              <a:rPr lang="en-US" dirty="0" err="1" smtClean="0"/>
              <a:t>Phenprocoumon</a:t>
            </a:r>
            <a:endParaRPr lang="sr-Latn-RS" dirty="0" smtClean="0"/>
          </a:p>
          <a:p>
            <a:pPr marL="0" indent="0">
              <a:buNone/>
            </a:pPr>
            <a:endParaRPr lang="en-US" dirty="0"/>
          </a:p>
          <a:p>
            <a:pPr marL="0" indent="0">
              <a:buNone/>
            </a:pPr>
            <a:r>
              <a:rPr lang="en-US" dirty="0"/>
              <a:t>Factor </a:t>
            </a:r>
            <a:r>
              <a:rPr lang="en-US" dirty="0" err="1"/>
              <a:t>Xa</a:t>
            </a:r>
            <a:r>
              <a:rPr lang="en-US" dirty="0"/>
              <a:t> inhibitors</a:t>
            </a:r>
          </a:p>
          <a:p>
            <a:r>
              <a:rPr lang="en-US" dirty="0"/>
              <a:t>Rivaroxaban</a:t>
            </a:r>
          </a:p>
          <a:p>
            <a:r>
              <a:rPr lang="en-US" dirty="0" err="1"/>
              <a:t>Apixaban</a:t>
            </a:r>
            <a:endParaRPr lang="en-US" dirty="0"/>
          </a:p>
          <a:p>
            <a:r>
              <a:rPr lang="en-US" dirty="0" err="1" smtClean="0"/>
              <a:t>Edoxaban</a:t>
            </a:r>
            <a:endParaRPr lang="sr-Latn-RS" dirty="0" smtClean="0"/>
          </a:p>
          <a:p>
            <a:pPr marL="0" indent="0">
              <a:buNone/>
            </a:pPr>
            <a:endParaRPr lang="en-US" dirty="0"/>
          </a:p>
          <a:p>
            <a:pPr marL="0" indent="0">
              <a:buNone/>
            </a:pPr>
            <a:r>
              <a:rPr lang="en-US" dirty="0"/>
              <a:t>Thrombin inhibitors</a:t>
            </a:r>
          </a:p>
          <a:p>
            <a:r>
              <a:rPr lang="en-US" dirty="0"/>
              <a:t>Dabigatran</a:t>
            </a:r>
            <a:endParaRPr lang="sr-Cyrl-RS" dirty="0" smtClean="0"/>
          </a:p>
        </p:txBody>
      </p:sp>
      <p:pic>
        <p:nvPicPr>
          <p:cNvPr id="8" name="Picture 7"/>
          <p:cNvPicPr>
            <a:picLocks noChangeAspect="1"/>
          </p:cNvPicPr>
          <p:nvPr/>
        </p:nvPicPr>
        <p:blipFill>
          <a:blip r:embed="rId2"/>
          <a:stretch>
            <a:fillRect/>
          </a:stretch>
        </p:blipFill>
        <p:spPr>
          <a:xfrm>
            <a:off x="7298266" y="2065866"/>
            <a:ext cx="4707467" cy="3287871"/>
          </a:xfrm>
          <a:prstGeom prst="rect">
            <a:avLst/>
          </a:prstGeom>
        </p:spPr>
      </p:pic>
    </p:spTree>
    <p:extLst>
      <p:ext uri="{BB962C8B-B14F-4D97-AF65-F5344CB8AC3E}">
        <p14:creationId xmlns:p14="http://schemas.microsoft.com/office/powerpoint/2010/main" val="2345982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a:t>Physiology of the conduction system of the heart</a:t>
            </a:r>
            <a:endParaRPr lang="sr-Cyrl-RS" dirty="0"/>
          </a:p>
        </p:txBody>
      </p:sp>
      <p:sp>
        <p:nvSpPr>
          <p:cNvPr id="3" name="Content Placeholder 2"/>
          <p:cNvSpPr>
            <a:spLocks noGrp="1"/>
          </p:cNvSpPr>
          <p:nvPr>
            <p:ph idx="1"/>
          </p:nvPr>
        </p:nvSpPr>
        <p:spPr/>
        <p:txBody>
          <a:bodyPr>
            <a:normAutofit fontScale="85000" lnSpcReduction="20000"/>
          </a:bodyPr>
          <a:lstStyle/>
          <a:p>
            <a:r>
              <a:rPr lang="en-US" dirty="0"/>
              <a:t>Normal sinus rhythm is an atrial rhythm produced by the spontaneous depolarization of the cells of the sinus node, which is located on the roof of the right atrium near the mouth of the superior vena cava.</a:t>
            </a:r>
          </a:p>
          <a:p>
            <a:r>
              <a:rPr lang="en-US" dirty="0"/>
              <a:t>Electrocardiographic sinus rhythm is characterized by positive P waves in leads I, </a:t>
            </a:r>
            <a:r>
              <a:rPr lang="en-US" dirty="0" err="1"/>
              <a:t>aVL</a:t>
            </a:r>
            <a:r>
              <a:rPr lang="en-US" dirty="0"/>
              <a:t>, II, III, </a:t>
            </a:r>
            <a:r>
              <a:rPr lang="en-US" dirty="0" err="1"/>
              <a:t>aVF</a:t>
            </a:r>
            <a:r>
              <a:rPr lang="en-US" dirty="0"/>
              <a:t>, </a:t>
            </a:r>
            <a:r>
              <a:rPr lang="en-US" dirty="0" err="1"/>
              <a:t>V3-V6</a:t>
            </a:r>
            <a:r>
              <a:rPr lang="en-US" dirty="0"/>
              <a:t>, while in leads </a:t>
            </a:r>
            <a:r>
              <a:rPr lang="en-US" dirty="0" err="1"/>
              <a:t>V1-V2</a:t>
            </a:r>
            <a:r>
              <a:rPr lang="en-US" dirty="0"/>
              <a:t> it can be positive, biphasic or shallowly negative.</a:t>
            </a:r>
          </a:p>
          <a:p>
            <a:r>
              <a:rPr lang="en-US" dirty="0"/>
              <a:t>The sinus node frequency at rest is 60-100/min.</a:t>
            </a:r>
          </a:p>
          <a:p>
            <a:r>
              <a:rPr lang="en-US" dirty="0"/>
              <a:t>The P wave in sinus rhythm is followed by a </a:t>
            </a:r>
            <a:r>
              <a:rPr lang="en-US" dirty="0" err="1"/>
              <a:t>QRS</a:t>
            </a:r>
            <a:r>
              <a:rPr lang="en-US" dirty="0"/>
              <a:t> complex and a T wave, the transmission of atrial depolarization to the ventricles is preserved.</a:t>
            </a:r>
            <a:endParaRPr lang="sr-Cyrl-RS" dirty="0"/>
          </a:p>
        </p:txBody>
      </p:sp>
      <p:pic>
        <p:nvPicPr>
          <p:cNvPr id="4" name="Picture 3"/>
          <p:cNvPicPr>
            <a:picLocks noChangeAspect="1"/>
          </p:cNvPicPr>
          <p:nvPr/>
        </p:nvPicPr>
        <p:blipFill>
          <a:blip r:embed="rId2"/>
          <a:stretch>
            <a:fillRect/>
          </a:stretch>
        </p:blipFill>
        <p:spPr>
          <a:xfrm>
            <a:off x="6293379" y="1936486"/>
            <a:ext cx="4812922" cy="3202781"/>
          </a:xfrm>
          <a:prstGeom prst="rect">
            <a:avLst/>
          </a:prstGeom>
        </p:spPr>
      </p:pic>
    </p:spTree>
    <p:extLst>
      <p:ext uri="{BB962C8B-B14F-4D97-AF65-F5344CB8AC3E}">
        <p14:creationId xmlns:p14="http://schemas.microsoft.com/office/powerpoint/2010/main" val="797564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Vitamin K antagonists</a:t>
            </a:r>
            <a:endParaRPr lang="en-US" dirty="0"/>
          </a:p>
        </p:txBody>
      </p:sp>
      <p:sp>
        <p:nvSpPr>
          <p:cNvPr id="3" name="Content Placeholder 2"/>
          <p:cNvSpPr>
            <a:spLocks noGrp="1"/>
          </p:cNvSpPr>
          <p:nvPr>
            <p:ph idx="1"/>
          </p:nvPr>
        </p:nvSpPr>
        <p:spPr>
          <a:xfrm>
            <a:off x="254000" y="1570309"/>
            <a:ext cx="6705599" cy="4949024"/>
          </a:xfrm>
          <a:ln>
            <a:solidFill>
              <a:schemeClr val="tx1"/>
            </a:solidFill>
          </a:ln>
        </p:spPr>
        <p:txBody>
          <a:bodyPr>
            <a:normAutofit/>
          </a:bodyPr>
          <a:lstStyle/>
          <a:p>
            <a:r>
              <a:rPr lang="en-US" b="1" dirty="0" err="1"/>
              <a:t>VKAs</a:t>
            </a:r>
            <a:r>
              <a:rPr lang="en-US" b="1" dirty="0"/>
              <a:t> are currently the only treatment with established safety in AF patients with rheumatic mitral valve disease and/or a prosthetic heart valve.</a:t>
            </a:r>
          </a:p>
          <a:p>
            <a:r>
              <a:rPr lang="en-US" b="1" dirty="0"/>
              <a:t>The use of </a:t>
            </a:r>
            <a:r>
              <a:rPr lang="en-US" b="1" dirty="0" err="1"/>
              <a:t>VKA</a:t>
            </a:r>
            <a:r>
              <a:rPr lang="en-US" b="1" dirty="0"/>
              <a:t> is limited by a narrow therapeutic range, which requires frequent monitoring of the international normalized ratio (INR) and dose adjustments. At an adequate time in the therapeutic range [(</a:t>
            </a:r>
            <a:r>
              <a:rPr lang="en-US" b="1" dirty="0" err="1"/>
              <a:t>TTR</a:t>
            </a:r>
            <a:r>
              <a:rPr lang="en-US" b="1" dirty="0"/>
              <a:t>) &gt;70%], </a:t>
            </a:r>
            <a:r>
              <a:rPr lang="en-US" b="1" dirty="0" err="1"/>
              <a:t>VKAs</a:t>
            </a:r>
            <a:r>
              <a:rPr lang="en-US" b="1" dirty="0"/>
              <a:t> are effective and relatively safe drugs.</a:t>
            </a:r>
          </a:p>
          <a:p>
            <a:r>
              <a:rPr lang="en-US" b="1" dirty="0"/>
              <a:t>Target INR 2-3.</a:t>
            </a:r>
          </a:p>
          <a:p>
            <a:r>
              <a:rPr lang="en-US" b="1" dirty="0"/>
              <a:t>The antidote: vitamin K</a:t>
            </a:r>
            <a:endParaRPr lang="en-US" dirty="0"/>
          </a:p>
        </p:txBody>
      </p:sp>
    </p:spTree>
    <p:extLst>
      <p:ext uri="{BB962C8B-B14F-4D97-AF65-F5344CB8AC3E}">
        <p14:creationId xmlns:p14="http://schemas.microsoft.com/office/powerpoint/2010/main" val="3295342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sr-Latn-RS" altLang="en-US" dirty="0" smtClean="0"/>
              <a:t>Dabigatran</a:t>
            </a:r>
            <a:endParaRPr lang="en-US" altLang="en-US" dirty="0" smtClean="0"/>
          </a:p>
        </p:txBody>
      </p:sp>
      <p:sp>
        <p:nvSpPr>
          <p:cNvPr id="58371" name="Content Placeholder 2"/>
          <p:cNvSpPr>
            <a:spLocks noGrp="1"/>
          </p:cNvSpPr>
          <p:nvPr>
            <p:ph idx="1"/>
          </p:nvPr>
        </p:nvSpPr>
        <p:spPr>
          <a:xfrm>
            <a:off x="838201" y="1825625"/>
            <a:ext cx="4844844" cy="4351338"/>
          </a:xfrm>
        </p:spPr>
        <p:txBody>
          <a:bodyPr>
            <a:normAutofit fontScale="85000" lnSpcReduction="10000"/>
          </a:bodyPr>
          <a:lstStyle/>
          <a:p>
            <a:r>
              <a:rPr lang="en-US" altLang="en-US" sz="2400" dirty="0"/>
              <a:t>Direct thrombin inhibitor.</a:t>
            </a:r>
          </a:p>
          <a:p>
            <a:r>
              <a:rPr lang="en-US" altLang="en-US" sz="2400" dirty="0"/>
              <a:t>An alternative to warfarin for those with </a:t>
            </a:r>
            <a:r>
              <a:rPr lang="en-US" altLang="en-US" sz="2400" dirty="0" err="1"/>
              <a:t>nonvalvular</a:t>
            </a:r>
            <a:r>
              <a:rPr lang="en-US" altLang="en-US" sz="2400" dirty="0"/>
              <a:t> AF.</a:t>
            </a:r>
          </a:p>
          <a:p>
            <a:r>
              <a:rPr lang="en-US" altLang="en-US" sz="2400" dirty="0"/>
              <a:t>RE-LY Trial: 150 mg dose superior to warfarin in ischemic stroke prevention with no difference in bleeding frequency.</a:t>
            </a:r>
          </a:p>
          <a:p>
            <a:r>
              <a:rPr lang="en-US" altLang="en-US" sz="2400" dirty="0" err="1"/>
              <a:t>Praxbind</a:t>
            </a:r>
            <a:r>
              <a:rPr lang="en-US" altLang="en-US" sz="2400" dirty="0"/>
              <a:t> ® (</a:t>
            </a:r>
            <a:r>
              <a:rPr lang="en-US" altLang="en-US" sz="2400" dirty="0" err="1"/>
              <a:t>idarucizumab</a:t>
            </a:r>
            <a:r>
              <a:rPr lang="en-US" altLang="en-US" sz="2400" dirty="0"/>
              <a:t>) antidote to </a:t>
            </a:r>
            <a:r>
              <a:rPr lang="en-US" altLang="en-US" sz="2400" dirty="0" smtClean="0"/>
              <a:t>dabigatran</a:t>
            </a:r>
            <a:r>
              <a:rPr lang="sr-Latn-RS" altLang="en-US" sz="2400" dirty="0"/>
              <a:t>.</a:t>
            </a:r>
            <a:endParaRPr lang="en-US" altLang="en-US" sz="2400" dirty="0"/>
          </a:p>
        </p:txBody>
      </p:sp>
    </p:spTree>
    <p:extLst>
      <p:ext uri="{BB962C8B-B14F-4D97-AF65-F5344CB8AC3E}">
        <p14:creationId xmlns:p14="http://schemas.microsoft.com/office/powerpoint/2010/main" val="1683310123"/>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sr-Latn-RS" altLang="en-US" dirty="0" smtClean="0"/>
              <a:t>Rivaroxaban</a:t>
            </a:r>
            <a:endParaRPr lang="en-US" altLang="en-US" dirty="0" smtClean="0"/>
          </a:p>
        </p:txBody>
      </p:sp>
      <p:sp>
        <p:nvSpPr>
          <p:cNvPr id="36867" name="Content Placeholder 2"/>
          <p:cNvSpPr>
            <a:spLocks noGrp="1"/>
          </p:cNvSpPr>
          <p:nvPr>
            <p:ph idx="1"/>
          </p:nvPr>
        </p:nvSpPr>
        <p:spPr>
          <a:xfrm>
            <a:off x="838201" y="1825625"/>
            <a:ext cx="5100483" cy="4351338"/>
          </a:xfrm>
        </p:spPr>
        <p:txBody>
          <a:bodyPr>
            <a:normAutofit/>
          </a:bodyPr>
          <a:lstStyle/>
          <a:p>
            <a:pPr>
              <a:defRPr/>
            </a:pPr>
            <a:r>
              <a:rPr lang="en-US" sz="1800" dirty="0"/>
              <a:t>Oral factor </a:t>
            </a:r>
            <a:r>
              <a:rPr lang="en-US" sz="1800" dirty="0" err="1"/>
              <a:t>Xa</a:t>
            </a:r>
            <a:r>
              <a:rPr lang="en-US" sz="1800" dirty="0"/>
              <a:t> inhibitor.</a:t>
            </a:r>
          </a:p>
          <a:p>
            <a:pPr>
              <a:defRPr/>
            </a:pPr>
            <a:r>
              <a:rPr lang="en-US" sz="1800" dirty="0"/>
              <a:t>Rocket AF: non-inferior to warfarin in stroke prevention, with no significant difference in bleeding frequency.</a:t>
            </a:r>
          </a:p>
          <a:p>
            <a:pPr>
              <a:defRPr/>
            </a:pPr>
            <a:r>
              <a:rPr lang="en-US" sz="1800" dirty="0"/>
              <a:t>Lower rate of intracranial bleeding than gastrointestinal bleeding.</a:t>
            </a:r>
          </a:p>
          <a:p>
            <a:pPr>
              <a:defRPr/>
            </a:pPr>
            <a:r>
              <a:rPr lang="en-US" sz="1800" dirty="0" err="1"/>
              <a:t>Andexanet</a:t>
            </a:r>
            <a:r>
              <a:rPr lang="en-US" sz="1800" dirty="0"/>
              <a:t> Alfa antidote.</a:t>
            </a:r>
            <a:endParaRPr lang="en-US" dirty="0"/>
          </a:p>
        </p:txBody>
      </p:sp>
    </p:spTree>
    <p:extLst>
      <p:ext uri="{BB962C8B-B14F-4D97-AF65-F5344CB8AC3E}">
        <p14:creationId xmlns:p14="http://schemas.microsoft.com/office/powerpoint/2010/main" val="624829500"/>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sr-Latn-RS" altLang="en-US" dirty="0" smtClean="0"/>
              <a:t>Apixaban</a:t>
            </a:r>
            <a:endParaRPr lang="en-US" altLang="en-US" dirty="0" smtClean="0"/>
          </a:p>
        </p:txBody>
      </p:sp>
      <p:sp>
        <p:nvSpPr>
          <p:cNvPr id="3" name="Content Placeholder 2"/>
          <p:cNvSpPr>
            <a:spLocks noGrp="1"/>
          </p:cNvSpPr>
          <p:nvPr>
            <p:ph idx="1"/>
          </p:nvPr>
        </p:nvSpPr>
        <p:spPr>
          <a:xfrm>
            <a:off x="838200" y="1825625"/>
            <a:ext cx="5041489" cy="4351338"/>
          </a:xfrm>
        </p:spPr>
        <p:txBody>
          <a:bodyPr>
            <a:normAutofit fontScale="92500" lnSpcReduction="10000"/>
          </a:bodyPr>
          <a:lstStyle/>
          <a:p>
            <a:pPr>
              <a:defRPr/>
            </a:pPr>
            <a:r>
              <a:rPr lang="en-US" sz="2400" dirty="0"/>
              <a:t>Oral factor </a:t>
            </a:r>
            <a:r>
              <a:rPr lang="en-US" sz="2400" dirty="0" err="1"/>
              <a:t>Xa</a:t>
            </a:r>
            <a:r>
              <a:rPr lang="en-US" sz="2400" dirty="0"/>
              <a:t> inhibitor.</a:t>
            </a:r>
          </a:p>
          <a:p>
            <a:pPr>
              <a:defRPr/>
            </a:pPr>
            <a:r>
              <a:rPr lang="en-US" sz="2400" dirty="0"/>
              <a:t>Aristotle: superior to </a:t>
            </a:r>
            <a:r>
              <a:rPr lang="en-US" sz="2400" dirty="0" err="1"/>
              <a:t>farin</a:t>
            </a:r>
            <a:r>
              <a:rPr lang="en-US" sz="2400" dirty="0"/>
              <a:t> in preventing stroke, less bleeding compared to </a:t>
            </a:r>
            <a:r>
              <a:rPr lang="en-US" sz="2400" dirty="0" err="1"/>
              <a:t>farin</a:t>
            </a:r>
            <a:endParaRPr lang="en-US" sz="2400" dirty="0"/>
          </a:p>
          <a:p>
            <a:pPr>
              <a:defRPr/>
            </a:pPr>
            <a:r>
              <a:rPr lang="en-US" sz="2400" dirty="0"/>
              <a:t>Dose reduction: elevated creatinine </a:t>
            </a:r>
            <a:r>
              <a:rPr lang="en-US" sz="2400" dirty="0" err="1"/>
              <a:t>133µmol</a:t>
            </a:r>
            <a:r>
              <a:rPr lang="en-US" sz="2400" dirty="0"/>
              <a:t>/L, age &gt; 80, body weight &lt; 60 kg</a:t>
            </a:r>
          </a:p>
          <a:p>
            <a:pPr>
              <a:defRPr/>
            </a:pPr>
            <a:r>
              <a:rPr lang="en-US" sz="2400" dirty="0" err="1"/>
              <a:t>Andexanet</a:t>
            </a:r>
            <a:r>
              <a:rPr lang="en-US" sz="2400" dirty="0"/>
              <a:t> Alfa antidote.</a:t>
            </a:r>
          </a:p>
          <a:p>
            <a:pPr>
              <a:defRPr/>
            </a:pPr>
            <a:endParaRPr lang="en-US" sz="1350" dirty="0"/>
          </a:p>
          <a:p>
            <a:pPr>
              <a:defRPr/>
            </a:pPr>
            <a:endParaRPr lang="en-US" sz="1350" dirty="0"/>
          </a:p>
          <a:p>
            <a:pPr>
              <a:defRPr/>
            </a:pPr>
            <a:endParaRPr lang="en-US" sz="1350" dirty="0"/>
          </a:p>
        </p:txBody>
      </p:sp>
    </p:spTree>
    <p:extLst>
      <p:ext uri="{BB962C8B-B14F-4D97-AF65-F5344CB8AC3E}">
        <p14:creationId xmlns:p14="http://schemas.microsoft.com/office/powerpoint/2010/main" val="4103285503"/>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a:t>Hemorrhagic syndrome</a:t>
            </a:r>
          </a:p>
        </p:txBody>
      </p:sp>
      <p:sp>
        <p:nvSpPr>
          <p:cNvPr id="3" name="Content Placeholder 2"/>
          <p:cNvSpPr>
            <a:spLocks noGrp="1"/>
          </p:cNvSpPr>
          <p:nvPr>
            <p:ph idx="1"/>
          </p:nvPr>
        </p:nvSpPr>
        <p:spPr>
          <a:xfrm>
            <a:off x="838201" y="1825625"/>
            <a:ext cx="9973732" cy="4351338"/>
          </a:xfrm>
        </p:spPr>
        <p:txBody>
          <a:bodyPr/>
          <a:lstStyle/>
          <a:p>
            <a:r>
              <a:rPr lang="en-US" dirty="0"/>
              <a:t>A general name for a condition that leads to a disorder in blood clotting and a tendency to bleed.</a:t>
            </a:r>
          </a:p>
          <a:p>
            <a:r>
              <a:rPr lang="en-US" dirty="0"/>
              <a:t>Clinically, it is characterized by a tendency to bleed, whether it is spontaneous or caused by some cause.</a:t>
            </a:r>
          </a:p>
          <a:p>
            <a:r>
              <a:rPr lang="en-US" dirty="0"/>
              <a:t>It can be caused by:</a:t>
            </a:r>
          </a:p>
          <a:p>
            <a:r>
              <a:rPr lang="en-US" dirty="0"/>
              <a:t>Damage to blood vessel walls</a:t>
            </a:r>
          </a:p>
          <a:p>
            <a:r>
              <a:rPr lang="en-US" dirty="0"/>
              <a:t>Disorders of blood composition: lack of coagulation factors, inhibition of coagulation factors, disorder of the number and function of platelets</a:t>
            </a:r>
            <a:endParaRPr lang="sr-Cyrl-RS" dirty="0" smtClean="0"/>
          </a:p>
        </p:txBody>
      </p:sp>
    </p:spTree>
    <p:extLst>
      <p:ext uri="{BB962C8B-B14F-4D97-AF65-F5344CB8AC3E}">
        <p14:creationId xmlns:p14="http://schemas.microsoft.com/office/powerpoint/2010/main" val="4716658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Bleeding risk</a:t>
            </a:r>
            <a:endParaRPr lang="en-US" dirty="0"/>
          </a:p>
        </p:txBody>
      </p:sp>
      <p:sp>
        <p:nvSpPr>
          <p:cNvPr id="3" name="Content Placeholder 2"/>
          <p:cNvSpPr>
            <a:spLocks noGrp="1"/>
          </p:cNvSpPr>
          <p:nvPr>
            <p:ph idx="1"/>
          </p:nvPr>
        </p:nvSpPr>
        <p:spPr>
          <a:xfrm>
            <a:off x="127001" y="1647825"/>
            <a:ext cx="4902199" cy="4351338"/>
          </a:xfrm>
        </p:spPr>
        <p:txBody>
          <a:bodyPr/>
          <a:lstStyle/>
          <a:p>
            <a:r>
              <a:rPr lang="en-US" dirty="0"/>
              <a:t>When starting anticoagulant therapy, it is necessary to assess the potential risk of bleeding.</a:t>
            </a:r>
          </a:p>
          <a:p>
            <a:r>
              <a:rPr lang="en-US" dirty="0"/>
              <a:t>Bleeding risks can be variable, partially variable and non-variable.</a:t>
            </a:r>
          </a:p>
        </p:txBody>
      </p:sp>
      <p:pic>
        <p:nvPicPr>
          <p:cNvPr id="5" name="Picture 4"/>
          <p:cNvPicPr>
            <a:picLocks noChangeAspect="1"/>
          </p:cNvPicPr>
          <p:nvPr/>
        </p:nvPicPr>
        <p:blipFill rotWithShape="1">
          <a:blip r:embed="rId2"/>
          <a:srcRect r="6368" b="18530"/>
          <a:stretch/>
        </p:blipFill>
        <p:spPr>
          <a:xfrm>
            <a:off x="4822653" y="148152"/>
            <a:ext cx="7369347" cy="3606830"/>
          </a:xfrm>
          <a:prstGeom prst="rect">
            <a:avLst/>
          </a:prstGeom>
        </p:spPr>
      </p:pic>
      <p:pic>
        <p:nvPicPr>
          <p:cNvPr id="6" name="Picture 5"/>
          <p:cNvPicPr>
            <a:picLocks noChangeAspect="1"/>
          </p:cNvPicPr>
          <p:nvPr/>
        </p:nvPicPr>
        <p:blipFill rotWithShape="1">
          <a:blip r:embed="rId3"/>
          <a:srcRect l="5827" t="31643" r="9008"/>
          <a:stretch/>
        </p:blipFill>
        <p:spPr>
          <a:xfrm>
            <a:off x="5359885" y="3754982"/>
            <a:ext cx="6730516" cy="3038738"/>
          </a:xfrm>
          <a:prstGeom prst="rect">
            <a:avLst/>
          </a:prstGeom>
        </p:spPr>
      </p:pic>
    </p:spTree>
    <p:extLst>
      <p:ext uri="{BB962C8B-B14F-4D97-AF65-F5344CB8AC3E}">
        <p14:creationId xmlns:p14="http://schemas.microsoft.com/office/powerpoint/2010/main" val="15488588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1667" y="-95327"/>
            <a:ext cx="10748963" cy="766916"/>
          </a:xfrm>
        </p:spPr>
        <p:txBody>
          <a:bodyPr>
            <a:normAutofit fontScale="90000"/>
          </a:bodyPr>
          <a:lstStyle/>
          <a:p>
            <a:r>
              <a:rPr lang="en-US" sz="3600" b="1" dirty="0"/>
              <a:t/>
            </a:r>
            <a:br>
              <a:rPr lang="en-US" sz="3600" b="1" dirty="0"/>
            </a:br>
            <a:r>
              <a:rPr lang="en-US" sz="3600" b="1" dirty="0"/>
              <a:t>B - Better control of AF symptoms (rate control)</a:t>
            </a:r>
          </a:p>
        </p:txBody>
      </p:sp>
      <p:sp>
        <p:nvSpPr>
          <p:cNvPr id="3" name="Content Placeholder 2"/>
          <p:cNvSpPr>
            <a:spLocks noGrp="1"/>
          </p:cNvSpPr>
          <p:nvPr>
            <p:ph idx="4294967295"/>
          </p:nvPr>
        </p:nvSpPr>
        <p:spPr>
          <a:xfrm>
            <a:off x="0" y="880345"/>
            <a:ext cx="11818938" cy="5757521"/>
          </a:xfrm>
        </p:spPr>
        <p:txBody>
          <a:bodyPr>
            <a:normAutofit fontScale="92500" lnSpcReduction="10000"/>
          </a:bodyPr>
          <a:lstStyle/>
          <a:p>
            <a:r>
              <a:rPr lang="en-US" sz="2200" dirty="0"/>
              <a:t>Symptom control is the second pillar of the ABC pathway and is crucial to treatment. Symptom control consists of various elements that include both rhythm control and rate control using antiarrhythmic drugs, cardioversion, or interventional therapy depending on the symptoms</a:t>
            </a:r>
            <a:r>
              <a:rPr lang="en-US" sz="2200" dirty="0" smtClean="0"/>
              <a:t>.</a:t>
            </a:r>
            <a:endParaRPr lang="sr-Latn-RS" sz="2200" dirty="0" smtClean="0"/>
          </a:p>
          <a:p>
            <a:endParaRPr lang="en-US" sz="2200" dirty="0"/>
          </a:p>
          <a:p>
            <a:r>
              <a:rPr lang="en-US" sz="2200" dirty="0"/>
              <a:t>Rate control is one of the first measures in the treatment of AF and in most cases leads to rapid relief of AF symptoms. Pharmacological control of frequency can be achieved with several drugs.</a:t>
            </a:r>
            <a:endParaRPr lang="ru-RU" sz="2200" dirty="0"/>
          </a:p>
          <a:p>
            <a:endParaRPr lang="sr-Latn-RS" dirty="0" smtClean="0"/>
          </a:p>
          <a:p>
            <a:r>
              <a:rPr lang="sr-Latn-RS" dirty="0" smtClean="0"/>
              <a:t>Rate control drugs:</a:t>
            </a:r>
          </a:p>
          <a:p>
            <a:pPr lvl="1"/>
            <a:endParaRPr lang="sr-Latn-RS" dirty="0"/>
          </a:p>
          <a:p>
            <a:pPr lvl="1"/>
            <a:r>
              <a:rPr lang="sr-Latn-RS" dirty="0" smtClean="0"/>
              <a:t>Beta blockers: propranolol, bisoprolol, metoprolol, nebivolol, carvedilol etc</a:t>
            </a:r>
          </a:p>
          <a:p>
            <a:pPr lvl="1"/>
            <a:endParaRPr lang="sr-Latn-RS" dirty="0"/>
          </a:p>
          <a:p>
            <a:pPr lvl="1"/>
            <a:r>
              <a:rPr lang="sr-Latn-RS" dirty="0" smtClean="0"/>
              <a:t>Ca channel blockers : verapamil, diltiazem</a:t>
            </a:r>
          </a:p>
          <a:p>
            <a:pPr lvl="1"/>
            <a:endParaRPr lang="sr-Latn-RS" dirty="0"/>
          </a:p>
          <a:p>
            <a:pPr lvl="1"/>
            <a:r>
              <a:rPr lang="sr-Latn-RS" dirty="0" smtClean="0"/>
              <a:t>Digitalis</a:t>
            </a:r>
          </a:p>
          <a:p>
            <a:pPr lvl="1"/>
            <a:endParaRPr lang="sr-Latn-RS" dirty="0"/>
          </a:p>
          <a:p>
            <a:pPr lvl="1"/>
            <a:r>
              <a:rPr lang="sr-Latn-RS" dirty="0" smtClean="0"/>
              <a:t>Amiodarone</a:t>
            </a:r>
          </a:p>
          <a:p>
            <a:pPr lvl="1"/>
            <a:endParaRPr lang="en-US" dirty="0"/>
          </a:p>
        </p:txBody>
      </p:sp>
    </p:spTree>
    <p:extLst>
      <p:ext uri="{BB962C8B-B14F-4D97-AF65-F5344CB8AC3E}">
        <p14:creationId xmlns:p14="http://schemas.microsoft.com/office/powerpoint/2010/main" val="9842912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Rhythm control in the treatment of AF</a:t>
            </a:r>
          </a:p>
        </p:txBody>
      </p:sp>
      <p:sp>
        <p:nvSpPr>
          <p:cNvPr id="3" name="Content Placeholder 2"/>
          <p:cNvSpPr>
            <a:spLocks noGrp="1"/>
          </p:cNvSpPr>
          <p:nvPr>
            <p:ph idx="1"/>
          </p:nvPr>
        </p:nvSpPr>
        <p:spPr>
          <a:xfrm>
            <a:off x="205397" y="1613740"/>
            <a:ext cx="11547440" cy="4351338"/>
          </a:xfrm>
        </p:spPr>
        <p:txBody>
          <a:bodyPr>
            <a:normAutofit/>
          </a:bodyPr>
          <a:lstStyle/>
          <a:p>
            <a:r>
              <a:rPr lang="en-US" dirty="0">
                <a:solidFill>
                  <a:schemeClr val="tx1"/>
                </a:solidFill>
              </a:rPr>
              <a:t>A rhythm control strategy refers to an attempt to restore and maintain sinus rhythm. It involves a combination of different treatment approaches (along with appropriate frequency control):</a:t>
            </a:r>
          </a:p>
          <a:p>
            <a:pPr marL="285750" indent="-285750">
              <a:buFont typeface="Arial" panose="020B0604020202020204" pitchFamily="34" charset="0"/>
              <a:buChar char="•"/>
            </a:pPr>
            <a:r>
              <a:rPr lang="en-US" dirty="0" smtClean="0">
                <a:solidFill>
                  <a:schemeClr val="tx1"/>
                </a:solidFill>
              </a:rPr>
              <a:t>cardioversion</a:t>
            </a:r>
            <a:r>
              <a:rPr lang="en-US" dirty="0">
                <a:solidFill>
                  <a:schemeClr val="tx1"/>
                </a:solidFill>
              </a:rPr>
              <a:t>,</a:t>
            </a:r>
          </a:p>
          <a:p>
            <a:pPr marL="285750" indent="-285750">
              <a:buFont typeface="Arial" panose="020B0604020202020204" pitchFamily="34" charset="0"/>
              <a:buChar char="•"/>
            </a:pPr>
            <a:r>
              <a:rPr lang="en-US" dirty="0">
                <a:solidFill>
                  <a:schemeClr val="tx1"/>
                </a:solidFill>
              </a:rPr>
              <a:t>antiarrhythmic drugs</a:t>
            </a:r>
          </a:p>
          <a:p>
            <a:pPr marL="285750" indent="-285750">
              <a:buFont typeface="Arial" panose="020B0604020202020204" pitchFamily="34" charset="0"/>
              <a:buChar char="•"/>
            </a:pPr>
            <a:r>
              <a:rPr lang="en-US" dirty="0">
                <a:solidFill>
                  <a:schemeClr val="tx1"/>
                </a:solidFill>
              </a:rPr>
              <a:t>catheter ablation,</a:t>
            </a:r>
          </a:p>
          <a:p>
            <a:pPr marL="285750" indent="-285750">
              <a:buFont typeface="Arial" panose="020B0604020202020204" pitchFamily="34" charset="0"/>
              <a:buChar char="•"/>
            </a:pPr>
            <a:r>
              <a:rPr lang="en-US" dirty="0">
                <a:solidFill>
                  <a:schemeClr val="tx1"/>
                </a:solidFill>
              </a:rPr>
              <a:t>anticoagulant therapy and comprehensive cardiovascular prophylactic therapy.</a:t>
            </a:r>
          </a:p>
          <a:p>
            <a:r>
              <a:rPr lang="en-US" b="1" dirty="0">
                <a:solidFill>
                  <a:schemeClr val="tx1"/>
                </a:solidFill>
              </a:rPr>
              <a:t>The primary indication for rhythm control is reduction of AF-related symptoms and improvement of quality of life.</a:t>
            </a:r>
            <a:endParaRPr lang="en-US" b="1" dirty="0"/>
          </a:p>
        </p:txBody>
      </p:sp>
    </p:spTree>
    <p:extLst>
      <p:ext uri="{BB962C8B-B14F-4D97-AF65-F5344CB8AC3E}">
        <p14:creationId xmlns:p14="http://schemas.microsoft.com/office/powerpoint/2010/main" val="37597646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1981200" y="274638"/>
            <a:ext cx="7467600" cy="715962"/>
          </a:xfrm>
        </p:spPr>
        <p:txBody>
          <a:bodyPr/>
          <a:lstStyle/>
          <a:p>
            <a:pPr algn="ctr" eaLnBrk="1" hangingPunct="1"/>
            <a:r>
              <a:rPr lang="sr-Latn-RS" altLang="en-US" dirty="0" smtClean="0"/>
              <a:t>Catheter ablation of atrial fibrillation</a:t>
            </a:r>
            <a:endParaRPr lang="en-US" altLang="en-US" dirty="0" smtClean="0"/>
          </a:p>
        </p:txBody>
      </p:sp>
      <p:pic>
        <p:nvPicPr>
          <p:cNvPr id="10035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4600" y="1752600"/>
            <a:ext cx="3094038" cy="4649788"/>
          </a:xfrm>
        </p:spPr>
      </p:pic>
      <p:pic>
        <p:nvPicPr>
          <p:cNvPr id="100356" name="Picture 5" descr="2016-06-03_12-16-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648201"/>
            <a:ext cx="285750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AutoShape 7" descr="Image result for cryoablation atrial fibrillation"/>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00358" name="AutoShape 9" descr="Image result for cryoablation atrial fibrillation"/>
          <p:cNvSpPr>
            <a:spLocks noChangeAspect="1" noChangeArrowheads="1"/>
          </p:cNvSpPr>
          <p:nvPr/>
        </p:nvSpPr>
        <p:spPr bwMode="auto">
          <a:xfrm>
            <a:off x="1831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100359" name="Picture 13" descr="Image result for cryoablation atrial fibrill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1" y="1666876"/>
            <a:ext cx="2982913"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0" name="TextBox 3"/>
          <p:cNvSpPr txBox="1">
            <a:spLocks noChangeArrowheads="1"/>
          </p:cNvSpPr>
          <p:nvPr/>
        </p:nvSpPr>
        <p:spPr bwMode="auto">
          <a:xfrm>
            <a:off x="1415845" y="1219201"/>
            <a:ext cx="41927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dirty="0" smtClean="0"/>
              <a:t>Radiofrequency </a:t>
            </a:r>
            <a:r>
              <a:rPr lang="en-US" altLang="en-US" sz="2400" dirty="0"/>
              <a:t>ablation</a:t>
            </a:r>
          </a:p>
        </p:txBody>
      </p:sp>
      <p:sp>
        <p:nvSpPr>
          <p:cNvPr id="100361" name="TextBox 4"/>
          <p:cNvSpPr txBox="1">
            <a:spLocks noChangeArrowheads="1"/>
          </p:cNvSpPr>
          <p:nvPr/>
        </p:nvSpPr>
        <p:spPr bwMode="auto">
          <a:xfrm>
            <a:off x="6400800" y="1257300"/>
            <a:ext cx="266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dirty="0" err="1"/>
              <a:t>Cryoablation</a:t>
            </a:r>
            <a:endParaRPr lang="en-US" altLang="en-US" sz="2400" dirty="0"/>
          </a:p>
        </p:txBody>
      </p:sp>
    </p:spTree>
    <p:extLst>
      <p:ext uri="{BB962C8B-B14F-4D97-AF65-F5344CB8AC3E}">
        <p14:creationId xmlns:p14="http://schemas.microsoft.com/office/powerpoint/2010/main" val="25894493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211081" y="176847"/>
            <a:ext cx="9905999" cy="1059770"/>
          </a:xfrm>
        </p:spPr>
        <p:txBody>
          <a:bodyPr>
            <a:normAutofit/>
          </a:bodyPr>
          <a:lstStyle/>
          <a:p>
            <a:r>
              <a:rPr lang="en-US" sz="3200" b="1" dirty="0">
                <a:solidFill>
                  <a:schemeClr val="bg1"/>
                </a:solidFill>
              </a:rPr>
              <a:t>Ventricular rhythm disorders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784" y="4004397"/>
            <a:ext cx="7581900" cy="2476500"/>
          </a:xfrm>
          <a:prstGeom prst="rect">
            <a:avLst/>
          </a:prstGeom>
        </p:spPr>
      </p:pic>
      <p:sp>
        <p:nvSpPr>
          <p:cNvPr id="5" name="TextBox 4"/>
          <p:cNvSpPr txBox="1"/>
          <p:nvPr/>
        </p:nvSpPr>
        <p:spPr>
          <a:xfrm>
            <a:off x="1024466" y="1413933"/>
            <a:ext cx="4194803" cy="2308324"/>
          </a:xfrm>
          <a:prstGeom prst="rect">
            <a:avLst/>
          </a:prstGeom>
          <a:noFill/>
        </p:spPr>
        <p:txBody>
          <a:bodyPr wrap="none" rtlCol="0">
            <a:spAutoFit/>
          </a:bodyPr>
          <a:lstStyle/>
          <a:p>
            <a:r>
              <a:rPr lang="sr-Latn-RS" dirty="0" smtClean="0"/>
              <a:t>Ventricular</a:t>
            </a:r>
            <a:r>
              <a:rPr lang="en-US" dirty="0" smtClean="0"/>
              <a:t> </a:t>
            </a:r>
            <a:r>
              <a:rPr lang="en-US" dirty="0" err="1" smtClean="0"/>
              <a:t>extrasitol</a:t>
            </a:r>
            <a:r>
              <a:rPr lang="sr-Latn-RS" dirty="0" smtClean="0"/>
              <a:t>e</a:t>
            </a:r>
            <a:r>
              <a:rPr lang="en-US" dirty="0" smtClean="0"/>
              <a:t>:</a:t>
            </a:r>
            <a:endParaRPr lang="en-US" dirty="0"/>
          </a:p>
          <a:p>
            <a:r>
              <a:rPr lang="sr-Latn-RS" dirty="0" smtClean="0"/>
              <a:t>	</a:t>
            </a:r>
            <a:r>
              <a:rPr lang="en-US" dirty="0" smtClean="0"/>
              <a:t>single </a:t>
            </a:r>
            <a:r>
              <a:rPr lang="en-US" dirty="0"/>
              <a:t>(</a:t>
            </a:r>
            <a:r>
              <a:rPr lang="en-US" dirty="0" err="1"/>
              <a:t>bigeminy</a:t>
            </a:r>
            <a:r>
              <a:rPr lang="en-US" dirty="0"/>
              <a:t>, </a:t>
            </a:r>
            <a:r>
              <a:rPr lang="en-US" dirty="0" err="1"/>
              <a:t>trigeminy</a:t>
            </a:r>
            <a:r>
              <a:rPr lang="en-US" dirty="0"/>
              <a:t>)</a:t>
            </a:r>
          </a:p>
          <a:p>
            <a:r>
              <a:rPr lang="sr-Latn-RS" dirty="0" smtClean="0"/>
              <a:t>	</a:t>
            </a:r>
            <a:r>
              <a:rPr lang="en-US" dirty="0" smtClean="0"/>
              <a:t>couplets</a:t>
            </a:r>
            <a:endParaRPr lang="en-US" dirty="0"/>
          </a:p>
          <a:p>
            <a:r>
              <a:rPr lang="sr-Latn-RS" dirty="0" smtClean="0"/>
              <a:t>	</a:t>
            </a:r>
            <a:r>
              <a:rPr lang="en-US" dirty="0" smtClean="0"/>
              <a:t>triplet</a:t>
            </a:r>
            <a:r>
              <a:rPr lang="sr-Latn-RS" dirty="0" smtClean="0"/>
              <a:t>s</a:t>
            </a:r>
            <a:endParaRPr lang="en-US" dirty="0"/>
          </a:p>
          <a:p>
            <a:endParaRPr lang="en-US" dirty="0"/>
          </a:p>
          <a:p>
            <a:r>
              <a:rPr lang="en-US" dirty="0"/>
              <a:t>Ventricular tachycardia</a:t>
            </a:r>
          </a:p>
          <a:p>
            <a:r>
              <a:rPr lang="sr-Latn-RS" dirty="0" smtClean="0"/>
              <a:t>	</a:t>
            </a:r>
            <a:r>
              <a:rPr lang="en-US" dirty="0" smtClean="0"/>
              <a:t>short-term </a:t>
            </a:r>
            <a:r>
              <a:rPr lang="en-US" dirty="0"/>
              <a:t>(non-maintenance)</a:t>
            </a:r>
          </a:p>
          <a:p>
            <a:r>
              <a:rPr lang="sr-Latn-RS" dirty="0" smtClean="0"/>
              <a:t>	</a:t>
            </a:r>
            <a:r>
              <a:rPr lang="en-US" dirty="0" smtClean="0"/>
              <a:t>long-term </a:t>
            </a:r>
            <a:r>
              <a:rPr lang="en-US" dirty="0"/>
              <a:t>(maintenance)</a:t>
            </a:r>
          </a:p>
        </p:txBody>
      </p:sp>
      <p:sp>
        <p:nvSpPr>
          <p:cNvPr id="6" name="TextBox 5"/>
          <p:cNvSpPr txBox="1"/>
          <p:nvPr/>
        </p:nvSpPr>
        <p:spPr>
          <a:xfrm>
            <a:off x="8322733" y="4732867"/>
            <a:ext cx="3349261" cy="646331"/>
          </a:xfrm>
          <a:prstGeom prst="rect">
            <a:avLst/>
          </a:prstGeom>
          <a:noFill/>
        </p:spPr>
        <p:txBody>
          <a:bodyPr wrap="square" rtlCol="0">
            <a:spAutoFit/>
          </a:bodyPr>
          <a:lstStyle/>
          <a:p>
            <a:r>
              <a:rPr lang="en-US" dirty="0"/>
              <a:t>Frequent, </a:t>
            </a:r>
            <a:r>
              <a:rPr lang="sr-Latn-RS" dirty="0" smtClean="0"/>
              <a:t>single, PVCs in the form</a:t>
            </a:r>
            <a:r>
              <a:rPr lang="en-US" dirty="0" smtClean="0"/>
              <a:t> </a:t>
            </a:r>
            <a:r>
              <a:rPr lang="en-US" dirty="0"/>
              <a:t>of </a:t>
            </a:r>
            <a:r>
              <a:rPr lang="en-US" dirty="0" err="1"/>
              <a:t>bigeminy</a:t>
            </a:r>
            <a:r>
              <a:rPr lang="sr-Cyrl-RS" dirty="0" smtClean="0"/>
              <a:t> </a:t>
            </a:r>
            <a:endParaRPr lang="en-US" dirty="0"/>
          </a:p>
        </p:txBody>
      </p:sp>
    </p:spTree>
    <p:extLst>
      <p:ext uri="{BB962C8B-B14F-4D97-AF65-F5344CB8AC3E}">
        <p14:creationId xmlns:p14="http://schemas.microsoft.com/office/powerpoint/2010/main" val="3403001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3" y="127451"/>
            <a:ext cx="9905998" cy="1049416"/>
          </a:xfrm>
        </p:spPr>
        <p:txBody>
          <a:bodyPr/>
          <a:lstStyle/>
          <a:p>
            <a:r>
              <a:rPr lang="en-US" dirty="0"/>
              <a:t>Sinus rhythm</a:t>
            </a:r>
            <a:endParaRPr lang="sr-Cyrl-R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3467" y="1710267"/>
            <a:ext cx="8787442" cy="4758266"/>
          </a:xfrm>
        </p:spPr>
      </p:pic>
    </p:spTree>
    <p:extLst>
      <p:ext uri="{BB962C8B-B14F-4D97-AF65-F5344CB8AC3E}">
        <p14:creationId xmlns:p14="http://schemas.microsoft.com/office/powerpoint/2010/main" val="29030766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00913" y="269966"/>
            <a:ext cx="4795928" cy="646331"/>
          </a:xfrm>
          <a:prstGeom prst="rect">
            <a:avLst/>
          </a:prstGeom>
          <a:noFill/>
        </p:spPr>
        <p:txBody>
          <a:bodyPr wrap="none" rtlCol="0">
            <a:spAutoFit/>
          </a:bodyPr>
          <a:lstStyle/>
          <a:p>
            <a:r>
              <a:rPr lang="sr-Latn-RS" sz="3600" dirty="0" smtClean="0">
                <a:solidFill>
                  <a:schemeClr val="bg1"/>
                </a:solidFill>
              </a:rPr>
              <a:t>Ventricular tachycardia</a:t>
            </a:r>
            <a:endParaRPr lang="en-US" sz="3600" dirty="0">
              <a:solidFill>
                <a:schemeClr val="bg1"/>
              </a:solidFill>
            </a:endParaRPr>
          </a:p>
        </p:txBody>
      </p:sp>
      <p:sp>
        <p:nvSpPr>
          <p:cNvPr id="5" name="TextBox 4"/>
          <p:cNvSpPr txBox="1"/>
          <p:nvPr/>
        </p:nvSpPr>
        <p:spPr>
          <a:xfrm>
            <a:off x="8348133" y="2057400"/>
            <a:ext cx="3403600" cy="3139321"/>
          </a:xfrm>
          <a:prstGeom prst="rect">
            <a:avLst/>
          </a:prstGeom>
          <a:noFill/>
        </p:spPr>
        <p:txBody>
          <a:bodyPr wrap="square" rtlCol="0">
            <a:spAutoFit/>
          </a:bodyPr>
          <a:lstStyle/>
          <a:p>
            <a:r>
              <a:rPr lang="en-US" b="1" dirty="0"/>
              <a:t>Ventricular tachycardia:</a:t>
            </a:r>
          </a:p>
          <a:p>
            <a:r>
              <a:rPr lang="en-US" dirty="0"/>
              <a:t>- idiopathic</a:t>
            </a:r>
          </a:p>
          <a:p>
            <a:endParaRPr lang="en-US" dirty="0"/>
          </a:p>
          <a:p>
            <a:r>
              <a:rPr lang="en-US" dirty="0"/>
              <a:t>- in structurally altered </a:t>
            </a:r>
            <a:r>
              <a:rPr lang="sr-Latn-RS" dirty="0" smtClean="0"/>
              <a:t>  </a:t>
            </a:r>
            <a:r>
              <a:rPr lang="en-US" dirty="0" smtClean="0"/>
              <a:t>myocardium</a:t>
            </a:r>
            <a:endParaRPr lang="en-US" dirty="0"/>
          </a:p>
          <a:p>
            <a:endParaRPr lang="en-US" dirty="0"/>
          </a:p>
          <a:p>
            <a:endParaRPr lang="en-US" dirty="0"/>
          </a:p>
          <a:p>
            <a:endParaRPr lang="en-US" dirty="0"/>
          </a:p>
          <a:p>
            <a:r>
              <a:rPr lang="en-US" dirty="0"/>
              <a:t>- </a:t>
            </a:r>
            <a:r>
              <a:rPr lang="en-US" dirty="0" smtClean="0"/>
              <a:t>hemodynamically </a:t>
            </a:r>
            <a:r>
              <a:rPr lang="en-US" dirty="0"/>
              <a:t>stable</a:t>
            </a:r>
          </a:p>
          <a:p>
            <a:endParaRPr lang="en-US" dirty="0"/>
          </a:p>
          <a:p>
            <a:r>
              <a:rPr lang="en-US" dirty="0"/>
              <a:t>- hemodynamically unstable</a:t>
            </a:r>
            <a:endParaRPr lang="sr-Cyrl-RS" dirty="0" smtClean="0"/>
          </a:p>
        </p:txBody>
      </p:sp>
      <p:pic>
        <p:nvPicPr>
          <p:cNvPr id="4" name="Content Placeholder 3"/>
          <p:cNvPicPr>
            <a:picLocks noGrp="1" noChangeAspect="1"/>
          </p:cNvPicPr>
          <p:nvPr>
            <p:ph idx="1"/>
          </p:nvPr>
        </p:nvPicPr>
        <p:blipFill>
          <a:blip r:embed="rId2"/>
          <a:stretch>
            <a:fillRect/>
          </a:stretch>
        </p:blipFill>
        <p:spPr>
          <a:xfrm>
            <a:off x="609599" y="1769534"/>
            <a:ext cx="7284660" cy="4402666"/>
          </a:xfrm>
          <a:prstGeom prst="rect">
            <a:avLst/>
          </a:prstGeom>
        </p:spPr>
      </p:pic>
    </p:spTree>
    <p:extLst>
      <p:ext uri="{BB962C8B-B14F-4D97-AF65-F5344CB8AC3E}">
        <p14:creationId xmlns:p14="http://schemas.microsoft.com/office/powerpoint/2010/main" val="670602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607" y="0"/>
            <a:ext cx="9905998" cy="1135775"/>
          </a:xfrm>
        </p:spPr>
        <p:txBody>
          <a:bodyPr/>
          <a:lstStyle/>
          <a:p>
            <a:r>
              <a:rPr lang="sr-Latn-RS" dirty="0" smtClean="0"/>
              <a:t>Ventricular tachycardia</a:t>
            </a:r>
            <a:endParaRPr lang="en-US" dirty="0"/>
          </a:p>
        </p:txBody>
      </p:sp>
      <p:sp>
        <p:nvSpPr>
          <p:cNvPr id="3" name="Content Placeholder 2"/>
          <p:cNvSpPr>
            <a:spLocks noGrp="1"/>
          </p:cNvSpPr>
          <p:nvPr>
            <p:ph idx="1"/>
          </p:nvPr>
        </p:nvSpPr>
        <p:spPr>
          <a:xfrm>
            <a:off x="540522" y="1288175"/>
            <a:ext cx="6457078" cy="4699954"/>
          </a:xfrm>
        </p:spPr>
        <p:txBody>
          <a:bodyPr>
            <a:normAutofit/>
          </a:bodyPr>
          <a:lstStyle/>
          <a:p>
            <a:r>
              <a:rPr lang="en-US" dirty="0"/>
              <a:t>Heart rhythm disorders, especially hemodynamically significant rhythm disorders, are often the result of other heart diseases and diseases of other organ systems.</a:t>
            </a:r>
          </a:p>
          <a:p>
            <a:r>
              <a:rPr lang="en-US" dirty="0"/>
              <a:t>During the examination and treatment of heart rhythm disorders, examine whether they are the result of other diseases.</a:t>
            </a:r>
          </a:p>
          <a:p>
            <a:r>
              <a:rPr lang="en-US" dirty="0"/>
              <a:t>Coronary angiography was performed on the patient, coronary disease was diagnosed, and a stent was implanted in the right coronary artery.</a:t>
            </a:r>
            <a:endParaRPr lang="en-US"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506" y="921809"/>
            <a:ext cx="4913920" cy="4913920"/>
          </a:xfrm>
          <a:prstGeom prst="rect">
            <a:avLst/>
          </a:prstGeom>
        </p:spPr>
      </p:pic>
      <p:sp>
        <p:nvSpPr>
          <p:cNvPr id="4" name="TextBox 3"/>
          <p:cNvSpPr txBox="1"/>
          <p:nvPr/>
        </p:nvSpPr>
        <p:spPr>
          <a:xfrm>
            <a:off x="6997599" y="5988129"/>
            <a:ext cx="4934877" cy="646331"/>
          </a:xfrm>
          <a:prstGeom prst="rect">
            <a:avLst/>
          </a:prstGeom>
          <a:noFill/>
        </p:spPr>
        <p:txBody>
          <a:bodyPr wrap="none" rtlCol="0">
            <a:spAutoFit/>
          </a:bodyPr>
          <a:lstStyle/>
          <a:p>
            <a:r>
              <a:rPr lang="sr-Latn-RS" dirty="0" smtClean="0"/>
              <a:t>Stenosis</a:t>
            </a:r>
            <a:r>
              <a:rPr lang="en-US" dirty="0" smtClean="0"/>
              <a:t> </a:t>
            </a:r>
            <a:r>
              <a:rPr lang="en-US" dirty="0"/>
              <a:t>of the right coronary artery as a cause</a:t>
            </a:r>
          </a:p>
          <a:p>
            <a:r>
              <a:rPr lang="en-US" dirty="0"/>
              <a:t>ventricular tachycardia</a:t>
            </a:r>
            <a:endParaRPr lang="ru-RU" dirty="0"/>
          </a:p>
        </p:txBody>
      </p:sp>
    </p:spTree>
    <p:extLst>
      <p:ext uri="{BB962C8B-B14F-4D97-AF65-F5344CB8AC3E}">
        <p14:creationId xmlns:p14="http://schemas.microsoft.com/office/powerpoint/2010/main" val="39260030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00913" y="269966"/>
            <a:ext cx="10309745" cy="523220"/>
          </a:xfrm>
          <a:prstGeom prst="rect">
            <a:avLst/>
          </a:prstGeom>
          <a:noFill/>
        </p:spPr>
        <p:txBody>
          <a:bodyPr wrap="none" rtlCol="0">
            <a:spAutoFit/>
          </a:bodyPr>
          <a:lstStyle/>
          <a:p>
            <a:r>
              <a:rPr lang="en-US" sz="2800" dirty="0">
                <a:solidFill>
                  <a:schemeClr val="bg1"/>
                </a:solidFill>
              </a:rPr>
              <a:t>Polymorphic ventricular tachycardia and ventricular fibrillation</a:t>
            </a:r>
            <a:endParaRPr lang="sr-Cyrl-RS" sz="2800" dirty="0" smtClean="0">
              <a:solidFill>
                <a:schemeClr val="bg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1732"/>
          <a:stretch/>
        </p:blipFill>
        <p:spPr>
          <a:xfrm>
            <a:off x="539863" y="3365394"/>
            <a:ext cx="4880792" cy="3097979"/>
          </a:xfrm>
          <a:prstGeom prst="rect">
            <a:avLst/>
          </a:prstGeom>
        </p:spPr>
      </p:pic>
      <p:sp>
        <p:nvSpPr>
          <p:cNvPr id="5" name="TextBox 4"/>
          <p:cNvSpPr txBox="1"/>
          <p:nvPr/>
        </p:nvSpPr>
        <p:spPr>
          <a:xfrm>
            <a:off x="700913" y="1473200"/>
            <a:ext cx="11321564" cy="1477328"/>
          </a:xfrm>
          <a:prstGeom prst="rect">
            <a:avLst/>
          </a:prstGeom>
          <a:noFill/>
        </p:spPr>
        <p:txBody>
          <a:bodyPr wrap="square" rtlCol="0">
            <a:spAutoFit/>
          </a:bodyPr>
          <a:lstStyle/>
          <a:p>
            <a:r>
              <a:rPr lang="en-US" dirty="0"/>
              <a:t>Polymorphic ventricular tachycardia refers to sequences of ventricular impulses of different morphology.</a:t>
            </a:r>
          </a:p>
          <a:p>
            <a:endParaRPr lang="en-US" dirty="0"/>
          </a:p>
          <a:p>
            <a:r>
              <a:rPr lang="en-US" dirty="0"/>
              <a:t>Ventricular fibrillation is a life-threatening rhythm disorder, which is characterized by a very</a:t>
            </a:r>
          </a:p>
          <a:p>
            <a:r>
              <a:rPr lang="en-US" dirty="0"/>
              <a:t>by rapid and disorganized activation of the chambers, as a result of which the heart does not pump blood into the </a:t>
            </a:r>
            <a:r>
              <a:rPr lang="en-US" dirty="0" smtClean="0"/>
              <a:t>circulation.</a:t>
            </a:r>
            <a:r>
              <a:rPr lang="sr-Latn-RS" dirty="0" smtClean="0"/>
              <a:t> </a:t>
            </a:r>
            <a:r>
              <a:rPr lang="en-US" b="1" dirty="0" smtClean="0"/>
              <a:t>Defibrillation </a:t>
            </a:r>
            <a:r>
              <a:rPr lang="en-US" b="1" dirty="0"/>
              <a:t>should be performed as soon as possible.</a:t>
            </a:r>
          </a:p>
        </p:txBody>
      </p:sp>
      <p:pic>
        <p:nvPicPr>
          <p:cNvPr id="6" name="Picture 5"/>
          <p:cNvPicPr>
            <a:picLocks noChangeAspect="1"/>
          </p:cNvPicPr>
          <p:nvPr/>
        </p:nvPicPr>
        <p:blipFill>
          <a:blip r:embed="rId3"/>
          <a:stretch>
            <a:fillRect/>
          </a:stretch>
        </p:blipFill>
        <p:spPr>
          <a:xfrm>
            <a:off x="5795193" y="3365394"/>
            <a:ext cx="6303484" cy="3181902"/>
          </a:xfrm>
          <a:prstGeom prst="rect">
            <a:avLst/>
          </a:prstGeom>
        </p:spPr>
      </p:pic>
    </p:spTree>
    <p:extLst>
      <p:ext uri="{BB962C8B-B14F-4D97-AF65-F5344CB8AC3E}">
        <p14:creationId xmlns:p14="http://schemas.microsoft.com/office/powerpoint/2010/main" val="27100415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25625"/>
            <a:ext cx="10515600" cy="4351338"/>
          </a:xfrm>
        </p:spPr>
        <p:txBody>
          <a:bodyPr/>
          <a:lstStyle/>
          <a:p>
            <a:r>
              <a:rPr lang="en-US" b="1" dirty="0" err="1"/>
              <a:t>Bradyarrhythmias</a:t>
            </a:r>
            <a:r>
              <a:rPr lang="en-US" b="1" dirty="0"/>
              <a:t> are rhythm disorders in which a slow heart rate occurs (less than 60/min). Their basis is usually a disturbance in the generation of impulses (sinus bradycardia, sinus node disease) or its propagation (atrioventricular block</a:t>
            </a:r>
            <a:r>
              <a:rPr lang="en-US" b="1" dirty="0" smtClean="0"/>
              <a:t>).</a:t>
            </a:r>
            <a:r>
              <a:rPr lang="sr-Latn-RS" b="1" dirty="0" smtClean="0"/>
              <a:t> </a:t>
            </a:r>
            <a:endParaRPr lang="sr-Cyrl-RS" b="1" dirty="0"/>
          </a:p>
        </p:txBody>
      </p:sp>
      <p:sp>
        <p:nvSpPr>
          <p:cNvPr id="4" name="Title 3"/>
          <p:cNvSpPr txBox="1">
            <a:spLocks noGrp="1"/>
          </p:cNvSpPr>
          <p:nvPr>
            <p:ph type="title"/>
          </p:nvPr>
        </p:nvSpPr>
        <p:spPr>
          <a:xfrm>
            <a:off x="604434" y="562537"/>
            <a:ext cx="7582460" cy="646331"/>
          </a:xfrm>
          <a:prstGeom prst="rect">
            <a:avLst/>
          </a:prstGeom>
          <a:noFill/>
        </p:spPr>
        <p:txBody>
          <a:bodyPr wrap="none" rtlCol="0">
            <a:spAutoFit/>
          </a:bodyPr>
          <a:lstStyle/>
          <a:p>
            <a:r>
              <a:rPr lang="en-US" dirty="0" err="1"/>
              <a:t>Bradyarrhythmias</a:t>
            </a:r>
            <a:r>
              <a:rPr lang="en-US" dirty="0"/>
              <a:t> - complete AV block</a:t>
            </a:r>
            <a:endParaRPr lang="en-US" sz="3600" dirty="0">
              <a:solidFill>
                <a:schemeClr val="bg1"/>
              </a:solidFill>
            </a:endParaRPr>
          </a:p>
        </p:txBody>
      </p:sp>
      <p:pic>
        <p:nvPicPr>
          <p:cNvPr id="5" name="Picture 4"/>
          <p:cNvPicPr>
            <a:picLocks noChangeAspect="1"/>
          </p:cNvPicPr>
          <p:nvPr/>
        </p:nvPicPr>
        <p:blipFill rotWithShape="1">
          <a:blip r:embed="rId2"/>
          <a:srcRect l="2768" t="-1155"/>
          <a:stretch/>
        </p:blipFill>
        <p:spPr>
          <a:xfrm>
            <a:off x="838201" y="3014091"/>
            <a:ext cx="6756401" cy="3639369"/>
          </a:xfrm>
          <a:prstGeom prst="rect">
            <a:avLst/>
          </a:prstGeom>
        </p:spPr>
      </p:pic>
      <p:sp>
        <p:nvSpPr>
          <p:cNvPr id="7" name="TextBox 6"/>
          <p:cNvSpPr txBox="1"/>
          <p:nvPr/>
        </p:nvSpPr>
        <p:spPr>
          <a:xfrm>
            <a:off x="7945362" y="3633446"/>
            <a:ext cx="3730171" cy="1754326"/>
          </a:xfrm>
          <a:prstGeom prst="rect">
            <a:avLst/>
          </a:prstGeom>
          <a:noFill/>
        </p:spPr>
        <p:txBody>
          <a:bodyPr wrap="square" rtlCol="0">
            <a:spAutoFit/>
          </a:bodyPr>
          <a:lstStyle/>
          <a:p>
            <a:endParaRPr lang="en-US" b="1" dirty="0"/>
          </a:p>
          <a:p>
            <a:r>
              <a:rPr lang="en-US" b="1" dirty="0"/>
              <a:t>Complete AV block</a:t>
            </a:r>
          </a:p>
          <a:p>
            <a:endParaRPr lang="en-US" b="1" dirty="0"/>
          </a:p>
          <a:p>
            <a:r>
              <a:rPr lang="en-US" dirty="0"/>
              <a:t>No P waves are conducted, slow </a:t>
            </a:r>
            <a:r>
              <a:rPr lang="en-US" dirty="0" err="1" smtClean="0"/>
              <a:t>frequency,wide</a:t>
            </a:r>
            <a:r>
              <a:rPr lang="en-US" dirty="0" smtClean="0"/>
              <a:t> </a:t>
            </a:r>
            <a:r>
              <a:rPr lang="en-US" dirty="0" err="1"/>
              <a:t>QRS</a:t>
            </a:r>
            <a:r>
              <a:rPr lang="en-US" dirty="0"/>
              <a:t> complexes</a:t>
            </a:r>
          </a:p>
          <a:p>
            <a:r>
              <a:rPr lang="en-US" dirty="0"/>
              <a:t>rhythm from the chamber.</a:t>
            </a:r>
          </a:p>
        </p:txBody>
      </p:sp>
    </p:spTree>
    <p:extLst>
      <p:ext uri="{BB962C8B-B14F-4D97-AF65-F5344CB8AC3E}">
        <p14:creationId xmlns:p14="http://schemas.microsoft.com/office/powerpoint/2010/main" val="656989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913" y="269966"/>
            <a:ext cx="2430474" cy="461665"/>
          </a:xfrm>
          <a:prstGeom prst="rect">
            <a:avLst/>
          </a:prstGeom>
          <a:noFill/>
        </p:spPr>
        <p:txBody>
          <a:bodyPr wrap="none" rtlCol="0">
            <a:spAutoFit/>
          </a:bodyPr>
          <a:lstStyle/>
          <a:p>
            <a:r>
              <a:rPr lang="sr-Cyrl-RS" sz="2400" dirty="0" smtClean="0">
                <a:solidFill>
                  <a:schemeClr val="bg1"/>
                </a:solidFill>
              </a:rPr>
              <a:t>А</a:t>
            </a:r>
            <a:r>
              <a:rPr lang="sr-Latn-RS" sz="2400" dirty="0" smtClean="0">
                <a:solidFill>
                  <a:schemeClr val="bg1"/>
                </a:solidFill>
              </a:rPr>
              <a:t>V block I grade</a:t>
            </a:r>
            <a:endParaRPr lang="en-US" sz="2400" dirty="0">
              <a:solidFill>
                <a:schemeClr val="bg1"/>
              </a:solidFill>
            </a:endParaRPr>
          </a:p>
        </p:txBody>
      </p:sp>
      <p:sp>
        <p:nvSpPr>
          <p:cNvPr id="7" name="TextBox 6"/>
          <p:cNvSpPr txBox="1"/>
          <p:nvPr/>
        </p:nvSpPr>
        <p:spPr>
          <a:xfrm>
            <a:off x="1027611" y="5338354"/>
            <a:ext cx="8505855" cy="923330"/>
          </a:xfrm>
          <a:prstGeom prst="rect">
            <a:avLst/>
          </a:prstGeom>
          <a:noFill/>
        </p:spPr>
        <p:txBody>
          <a:bodyPr wrap="square" rtlCol="0">
            <a:spAutoFit/>
          </a:bodyPr>
          <a:lstStyle/>
          <a:p>
            <a:endParaRPr lang="en-US" dirty="0"/>
          </a:p>
          <a:p>
            <a:r>
              <a:rPr lang="en-US" dirty="0"/>
              <a:t>Prolonged PQ time </a:t>
            </a:r>
            <a:r>
              <a:rPr lang="en-US" dirty="0" err="1"/>
              <a:t>400ms</a:t>
            </a:r>
            <a:r>
              <a:rPr lang="en-US" dirty="0"/>
              <a:t>, ventricular rate 89/min, narrow </a:t>
            </a:r>
            <a:r>
              <a:rPr lang="en-US" dirty="0" err="1"/>
              <a:t>QRS</a:t>
            </a:r>
            <a:r>
              <a:rPr lang="en-US" dirty="0"/>
              <a:t> complexes.</a:t>
            </a:r>
          </a:p>
          <a:p>
            <a:r>
              <a:rPr lang="en-US" dirty="0"/>
              <a:t>Each P wave is followed by a </a:t>
            </a:r>
            <a:r>
              <a:rPr lang="en-US" dirty="0" err="1"/>
              <a:t>QRS</a:t>
            </a:r>
            <a:r>
              <a:rPr lang="en-US" dirty="0"/>
              <a:t> complex.</a:t>
            </a:r>
            <a:endParaRPr lang="sr-Cyrl-R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086" y="1369963"/>
            <a:ext cx="8610600" cy="3514725"/>
          </a:xfrm>
        </p:spPr>
      </p:pic>
    </p:spTree>
    <p:extLst>
      <p:ext uri="{BB962C8B-B14F-4D97-AF65-F5344CB8AC3E}">
        <p14:creationId xmlns:p14="http://schemas.microsoft.com/office/powerpoint/2010/main" val="12810494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31396" y="365590"/>
            <a:ext cx="5391861" cy="523220"/>
          </a:xfrm>
          <a:prstGeom prst="rect">
            <a:avLst/>
          </a:prstGeom>
          <a:noFill/>
        </p:spPr>
        <p:txBody>
          <a:bodyPr wrap="none" rtlCol="0">
            <a:spAutoFit/>
          </a:bodyPr>
          <a:lstStyle/>
          <a:p>
            <a:r>
              <a:rPr lang="sr-Latn-RS" sz="2800" dirty="0" smtClean="0">
                <a:solidFill>
                  <a:schemeClr val="bg1"/>
                </a:solidFill>
              </a:rPr>
              <a:t>AV block grade II (Wenckenbach)</a:t>
            </a:r>
            <a:endParaRPr lang="en-US" sz="2800" dirty="0"/>
          </a:p>
        </p:txBody>
      </p:sp>
      <p:sp>
        <p:nvSpPr>
          <p:cNvPr id="6" name="TextBox 5"/>
          <p:cNvSpPr txBox="1"/>
          <p:nvPr/>
        </p:nvSpPr>
        <p:spPr>
          <a:xfrm>
            <a:off x="1071637" y="5460032"/>
            <a:ext cx="9770945" cy="923330"/>
          </a:xfrm>
          <a:prstGeom prst="rect">
            <a:avLst/>
          </a:prstGeom>
          <a:noFill/>
        </p:spPr>
        <p:txBody>
          <a:bodyPr wrap="none" rtlCol="0">
            <a:spAutoFit/>
          </a:bodyPr>
          <a:lstStyle/>
          <a:p>
            <a:endParaRPr lang="en-US" dirty="0"/>
          </a:p>
          <a:p>
            <a:r>
              <a:rPr lang="sr-Latn-RS" dirty="0" smtClean="0"/>
              <a:t>Some</a:t>
            </a:r>
            <a:r>
              <a:rPr lang="en-US" dirty="0" smtClean="0"/>
              <a:t> </a:t>
            </a:r>
            <a:r>
              <a:rPr lang="en-US" dirty="0"/>
              <a:t>P waves are not conducted into the ventricles, the PQ time gradually lengthens until loss</a:t>
            </a:r>
          </a:p>
          <a:p>
            <a:r>
              <a:rPr lang="sr-Latn-RS" dirty="0" smtClean="0"/>
              <a:t>of conduction</a:t>
            </a:r>
            <a:r>
              <a:rPr lang="en-US" dirty="0" smtClean="0"/>
              <a:t>. </a:t>
            </a:r>
            <a:r>
              <a:rPr lang="en-US" dirty="0" err="1"/>
              <a:t>QRS</a:t>
            </a:r>
            <a:r>
              <a:rPr lang="en-US" dirty="0"/>
              <a:t> complexes are narrow. Heart action is arrhythmic</a:t>
            </a:r>
            <a:r>
              <a:rPr lang="sr-Cyrl-RS" dirty="0" smtClean="0"/>
              <a:t>.</a:t>
            </a:r>
            <a:endParaRPr lang="sr-Cyrl-R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3096" y="1174221"/>
            <a:ext cx="8336492" cy="4168246"/>
          </a:xfrm>
        </p:spPr>
      </p:pic>
    </p:spTree>
    <p:extLst>
      <p:ext uri="{BB962C8B-B14F-4D97-AF65-F5344CB8AC3E}">
        <p14:creationId xmlns:p14="http://schemas.microsoft.com/office/powerpoint/2010/main" val="1551615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833" y="85118"/>
            <a:ext cx="9905998" cy="853231"/>
          </a:xfrm>
        </p:spPr>
        <p:txBody>
          <a:bodyPr>
            <a:normAutofit/>
          </a:bodyPr>
          <a:lstStyle/>
          <a:p>
            <a:r>
              <a:rPr lang="sr-Cyrl-RS" sz="3200" dirty="0" smtClean="0"/>
              <a:t>             </a:t>
            </a:r>
            <a:r>
              <a:rPr lang="sr-Latn-RS" sz="3200" dirty="0" smtClean="0"/>
              <a:t>Pacemaker</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0091" y="938349"/>
            <a:ext cx="7710248" cy="5614851"/>
          </a:xfrm>
          <a:prstGeom prst="rect">
            <a:avLst/>
          </a:prstGeom>
        </p:spPr>
      </p:pic>
    </p:spTree>
    <p:extLst>
      <p:ext uri="{BB962C8B-B14F-4D97-AF65-F5344CB8AC3E}">
        <p14:creationId xmlns:p14="http://schemas.microsoft.com/office/powerpoint/2010/main" val="102835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Heart rhythm disorders</a:t>
            </a:r>
            <a:endParaRPr lang="sr-Cyrl-RS" dirty="0"/>
          </a:p>
        </p:txBody>
      </p:sp>
      <p:sp>
        <p:nvSpPr>
          <p:cNvPr id="3" name="Content Placeholder 2"/>
          <p:cNvSpPr>
            <a:spLocks noGrp="1"/>
          </p:cNvSpPr>
          <p:nvPr>
            <p:ph idx="1"/>
          </p:nvPr>
        </p:nvSpPr>
        <p:spPr>
          <a:xfrm>
            <a:off x="989012" y="1953153"/>
            <a:ext cx="10669588" cy="3541714"/>
          </a:xfrm>
        </p:spPr>
        <p:txBody>
          <a:bodyPr>
            <a:normAutofit/>
          </a:bodyPr>
          <a:lstStyle/>
          <a:p>
            <a:r>
              <a:rPr lang="en-US" dirty="0"/>
              <a:t>Heart rhythm disorders occur due to disturbances in the creation of an electrical impulse, disturbances in conduction of an electrical impulse, or both mechanisms together.</a:t>
            </a:r>
          </a:p>
          <a:p>
            <a:r>
              <a:rPr lang="en-US" dirty="0" err="1"/>
              <a:t>Bradyarrhythmias</a:t>
            </a:r>
            <a:r>
              <a:rPr lang="en-US" dirty="0"/>
              <a:t> are rhythm disorders in which a slow heart rate occurs (less than 60/min). Their basis is usually a disturbance in the generation of impulses (sinus bradycardia, sinus node disease) or its propagation (atrioventricular block).</a:t>
            </a:r>
          </a:p>
          <a:p>
            <a:r>
              <a:rPr lang="en-US" dirty="0" err="1"/>
              <a:t>Tachyarrhythmias</a:t>
            </a:r>
            <a:r>
              <a:rPr lang="en-US" dirty="0"/>
              <a:t> are rhythm disorders in which the heart rate is accelerated (over 100/min). The cause of </a:t>
            </a:r>
            <a:r>
              <a:rPr lang="en-US" dirty="0" smtClean="0"/>
              <a:t>tachyarrhythmia </a:t>
            </a:r>
            <a:r>
              <a:rPr lang="en-US" dirty="0"/>
              <a:t>can be impulse </a:t>
            </a:r>
            <a:r>
              <a:rPr lang="en-US" dirty="0" smtClean="0"/>
              <a:t>circulation </a:t>
            </a:r>
            <a:r>
              <a:rPr lang="en-US" dirty="0"/>
              <a:t>(re-entry), increased automaticity of the pacemaker or trigger activity (early and late </a:t>
            </a:r>
            <a:r>
              <a:rPr lang="en-US" dirty="0" err="1"/>
              <a:t>afterpotentials</a:t>
            </a:r>
            <a:r>
              <a:rPr lang="en-US" dirty="0"/>
              <a:t> during phases 3 and 4 of the action potential).</a:t>
            </a:r>
            <a:endParaRPr lang="sr-Cyrl-RS" dirty="0"/>
          </a:p>
        </p:txBody>
      </p:sp>
    </p:spTree>
    <p:extLst>
      <p:ext uri="{BB962C8B-B14F-4D97-AF65-F5344CB8AC3E}">
        <p14:creationId xmlns:p14="http://schemas.microsoft.com/office/powerpoint/2010/main" val="963601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Division of cardiac arrhythmias</a:t>
            </a:r>
            <a:endParaRPr lang="sr-Cyrl-RS" dirty="0"/>
          </a:p>
        </p:txBody>
      </p:sp>
      <p:sp>
        <p:nvSpPr>
          <p:cNvPr id="3" name="Content Placeholder 2"/>
          <p:cNvSpPr>
            <a:spLocks noGrp="1"/>
          </p:cNvSpPr>
          <p:nvPr>
            <p:ph idx="1"/>
          </p:nvPr>
        </p:nvSpPr>
        <p:spPr>
          <a:xfrm>
            <a:off x="694267" y="1329267"/>
            <a:ext cx="10583333" cy="5461000"/>
          </a:xfrm>
        </p:spPr>
        <p:txBody>
          <a:bodyPr>
            <a:normAutofit fontScale="77500" lnSpcReduction="20000"/>
          </a:bodyPr>
          <a:lstStyle/>
          <a:p>
            <a:r>
              <a:rPr lang="en-US" b="1" dirty="0"/>
              <a:t>According to the </a:t>
            </a:r>
            <a:r>
              <a:rPr lang="en-US" b="1" dirty="0" smtClean="0"/>
              <a:t>origin </a:t>
            </a:r>
            <a:r>
              <a:rPr lang="en-US" b="1" dirty="0"/>
              <a:t>and the structures involved in the origin of </a:t>
            </a:r>
            <a:r>
              <a:rPr lang="en-US" b="1" dirty="0" err="1" smtClean="0"/>
              <a:t>ar</a:t>
            </a:r>
            <a:r>
              <a:rPr lang="sr-Latn-RS" b="1" dirty="0" smtClean="0"/>
              <a:t>rhyth</a:t>
            </a:r>
            <a:r>
              <a:rPr lang="en-US" b="1" dirty="0" err="1" smtClean="0"/>
              <a:t>mia</a:t>
            </a:r>
            <a:r>
              <a:rPr lang="en-US" b="1" dirty="0"/>
              <a:t>:</a:t>
            </a:r>
          </a:p>
          <a:p>
            <a:r>
              <a:rPr lang="sr-Latn-RS" b="1" dirty="0" smtClean="0"/>
              <a:t>	</a:t>
            </a:r>
            <a:r>
              <a:rPr lang="en-US" dirty="0" smtClean="0"/>
              <a:t>Atrial </a:t>
            </a:r>
            <a:r>
              <a:rPr lang="en-US" dirty="0"/>
              <a:t>arrhythmias (supraventricular arrhythmias)</a:t>
            </a:r>
          </a:p>
          <a:p>
            <a:r>
              <a:rPr lang="sr-Latn-RS" dirty="0" smtClean="0"/>
              <a:t>	</a:t>
            </a:r>
            <a:r>
              <a:rPr lang="en-US" dirty="0" smtClean="0"/>
              <a:t>Atrial </a:t>
            </a:r>
            <a:r>
              <a:rPr lang="en-US" dirty="0"/>
              <a:t>fibrillation with absolute ventricular arrhythmia</a:t>
            </a:r>
          </a:p>
          <a:p>
            <a:r>
              <a:rPr lang="sr-Latn-RS" dirty="0" smtClean="0"/>
              <a:t>	</a:t>
            </a:r>
            <a:r>
              <a:rPr lang="en-US" dirty="0" smtClean="0"/>
              <a:t>Ventricular </a:t>
            </a:r>
            <a:r>
              <a:rPr lang="en-US" dirty="0"/>
              <a:t>arrhythmias</a:t>
            </a:r>
          </a:p>
          <a:p>
            <a:r>
              <a:rPr lang="en-US" b="1" dirty="0"/>
              <a:t>According to the electrophysiological mechanism of its occurrence</a:t>
            </a:r>
          </a:p>
          <a:p>
            <a:r>
              <a:rPr lang="sr-Latn-RS" b="1" dirty="0" smtClean="0"/>
              <a:t>	</a:t>
            </a:r>
            <a:r>
              <a:rPr lang="en-US" dirty="0" smtClean="0"/>
              <a:t>Impulse </a:t>
            </a:r>
            <a:r>
              <a:rPr lang="en-US" dirty="0"/>
              <a:t>generation disorders</a:t>
            </a:r>
          </a:p>
          <a:p>
            <a:r>
              <a:rPr lang="sr-Latn-RS" dirty="0" smtClean="0"/>
              <a:t>	</a:t>
            </a:r>
            <a:r>
              <a:rPr lang="en-US" dirty="0" smtClean="0"/>
              <a:t>Impulse </a:t>
            </a:r>
            <a:r>
              <a:rPr lang="en-US" dirty="0"/>
              <a:t>conduction disorders</a:t>
            </a:r>
          </a:p>
          <a:p>
            <a:r>
              <a:rPr lang="sr-Latn-RS" dirty="0" smtClean="0"/>
              <a:t>	</a:t>
            </a:r>
            <a:r>
              <a:rPr lang="en-US" dirty="0" smtClean="0"/>
              <a:t>Mixed </a:t>
            </a:r>
            <a:r>
              <a:rPr lang="en-US" dirty="0"/>
              <a:t>disorders</a:t>
            </a:r>
          </a:p>
          <a:p>
            <a:r>
              <a:rPr lang="en-US" b="1" dirty="0"/>
              <a:t>According to the clinical picture</a:t>
            </a:r>
          </a:p>
          <a:p>
            <a:r>
              <a:rPr lang="sr-Latn-RS" b="1" dirty="0" smtClean="0"/>
              <a:t>	</a:t>
            </a:r>
            <a:r>
              <a:rPr lang="en-US" dirty="0" smtClean="0"/>
              <a:t>Hemodynamically </a:t>
            </a:r>
            <a:r>
              <a:rPr lang="en-US" dirty="0"/>
              <a:t>threatening arrhythmias, lead to loss of consciousness, cardiac decompensation, acute coronary syndrome, sudden death </a:t>
            </a:r>
            <a:r>
              <a:rPr lang="sr-Latn-RS" dirty="0" smtClean="0"/>
              <a:t>	</a:t>
            </a:r>
            <a:r>
              <a:rPr lang="en-US" dirty="0" smtClean="0"/>
              <a:t>(</a:t>
            </a:r>
            <a:r>
              <a:rPr lang="en-US" dirty="0"/>
              <a:t>if not stopped).</a:t>
            </a:r>
          </a:p>
          <a:p>
            <a:r>
              <a:rPr lang="sr-Latn-RS" dirty="0" smtClean="0"/>
              <a:t>	</a:t>
            </a:r>
            <a:r>
              <a:rPr lang="en-US" dirty="0" smtClean="0"/>
              <a:t>Hemodynamically </a:t>
            </a:r>
            <a:r>
              <a:rPr lang="en-US" dirty="0"/>
              <a:t>harmless arrhythmias</a:t>
            </a:r>
            <a:endParaRPr lang="sr-Cyrl-RS" sz="1700" dirty="0" smtClean="0"/>
          </a:p>
        </p:txBody>
      </p:sp>
    </p:spTree>
    <p:extLst>
      <p:ext uri="{BB962C8B-B14F-4D97-AF65-F5344CB8AC3E}">
        <p14:creationId xmlns:p14="http://schemas.microsoft.com/office/powerpoint/2010/main" val="3054990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Diagnostics of cardiac arrhythmias</a:t>
            </a:r>
            <a:endParaRPr lang="sr-Cyrl-RS" dirty="0"/>
          </a:p>
        </p:txBody>
      </p:sp>
      <p:sp>
        <p:nvSpPr>
          <p:cNvPr id="3" name="Content Placeholder 2"/>
          <p:cNvSpPr>
            <a:spLocks noGrp="1"/>
          </p:cNvSpPr>
          <p:nvPr>
            <p:ph idx="1"/>
          </p:nvPr>
        </p:nvSpPr>
        <p:spPr/>
        <p:txBody>
          <a:bodyPr>
            <a:normAutofit fontScale="77500" lnSpcReduction="20000"/>
          </a:bodyPr>
          <a:lstStyle/>
          <a:p>
            <a:r>
              <a:rPr lang="en-US" dirty="0"/>
              <a:t>Anamnesis</a:t>
            </a:r>
          </a:p>
          <a:p>
            <a:r>
              <a:rPr lang="en-US" dirty="0"/>
              <a:t>Palpation of the pulse</a:t>
            </a:r>
          </a:p>
          <a:p>
            <a:r>
              <a:rPr lang="en-US" dirty="0"/>
              <a:t>Auscultation</a:t>
            </a:r>
          </a:p>
          <a:p>
            <a:r>
              <a:rPr lang="en-US" dirty="0"/>
              <a:t>EKG</a:t>
            </a:r>
          </a:p>
          <a:p>
            <a:r>
              <a:rPr lang="en-US" dirty="0"/>
              <a:t>Monitoring: 24-hour ECG </a:t>
            </a:r>
            <a:r>
              <a:rPr lang="en-US" dirty="0" err="1"/>
              <a:t>Holter</a:t>
            </a:r>
            <a:r>
              <a:rPr lang="en-US" dirty="0"/>
              <a:t> monitoring, long-term ECG monitoring (telemetry monitoring, implantable Loop recorders)</a:t>
            </a:r>
          </a:p>
          <a:p>
            <a:r>
              <a:rPr lang="en-US" dirty="0" smtClean="0"/>
              <a:t>Electrophysiology</a:t>
            </a:r>
            <a:r>
              <a:rPr lang="sr-Latn-RS" dirty="0"/>
              <a:t> </a:t>
            </a:r>
            <a:r>
              <a:rPr lang="sr-Latn-RS" dirty="0" smtClean="0"/>
              <a:t>study</a:t>
            </a:r>
            <a:endParaRPr lang="en-US" dirty="0"/>
          </a:p>
          <a:p>
            <a:r>
              <a:rPr lang="en-US" dirty="0"/>
              <a:t>Arrhythmia provocation tests (ergo test, tilt table test, orthostatic hypotension test, carotid sinus massage...)</a:t>
            </a:r>
            <a:endParaRPr lang="sr-Cyrl-RS" dirty="0"/>
          </a:p>
        </p:txBody>
      </p:sp>
      <p:pic>
        <p:nvPicPr>
          <p:cNvPr id="5" name="Picture 4"/>
          <p:cNvPicPr>
            <a:picLocks noChangeAspect="1"/>
          </p:cNvPicPr>
          <p:nvPr/>
        </p:nvPicPr>
        <p:blipFill rotWithShape="1">
          <a:blip r:embed="rId2"/>
          <a:srcRect t="-735" r="4238" b="65395"/>
          <a:stretch/>
        </p:blipFill>
        <p:spPr>
          <a:xfrm>
            <a:off x="5418513" y="1716262"/>
            <a:ext cx="6604153" cy="1221671"/>
          </a:xfrm>
          <a:prstGeom prst="rect">
            <a:avLst/>
          </a:prstGeom>
        </p:spPr>
      </p:pic>
      <p:pic>
        <p:nvPicPr>
          <p:cNvPr id="6" name="Picture 5"/>
          <p:cNvPicPr>
            <a:picLocks noChangeAspect="1"/>
          </p:cNvPicPr>
          <p:nvPr/>
        </p:nvPicPr>
        <p:blipFill>
          <a:blip r:embed="rId3"/>
          <a:stretch>
            <a:fillRect/>
          </a:stretch>
        </p:blipFill>
        <p:spPr>
          <a:xfrm>
            <a:off x="5536628" y="3716867"/>
            <a:ext cx="2751004" cy="2751004"/>
          </a:xfrm>
          <a:prstGeom prst="rect">
            <a:avLst/>
          </a:prstGeom>
        </p:spPr>
      </p:pic>
      <p:pic>
        <p:nvPicPr>
          <p:cNvPr id="7" name="Picture 6"/>
          <p:cNvPicPr>
            <a:picLocks noChangeAspect="1"/>
          </p:cNvPicPr>
          <p:nvPr/>
        </p:nvPicPr>
        <p:blipFill rotWithShape="1">
          <a:blip r:embed="rId4"/>
          <a:srcRect l="59721" t="7612" r="10004" b="62251"/>
          <a:stretch/>
        </p:blipFill>
        <p:spPr>
          <a:xfrm>
            <a:off x="9571840" y="4258129"/>
            <a:ext cx="1486529" cy="1473804"/>
          </a:xfrm>
          <a:prstGeom prst="rect">
            <a:avLst/>
          </a:prstGeom>
        </p:spPr>
      </p:pic>
    </p:spTree>
    <p:extLst>
      <p:ext uri="{BB962C8B-B14F-4D97-AF65-F5344CB8AC3E}">
        <p14:creationId xmlns:p14="http://schemas.microsoft.com/office/powerpoint/2010/main" val="1221088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a:srcRect l="23769" t="11832" b="5618"/>
          <a:stretch/>
        </p:blipFill>
        <p:spPr>
          <a:xfrm>
            <a:off x="9264243" y="827344"/>
            <a:ext cx="2492029" cy="2185851"/>
          </a:xfrm>
          <a:prstGeom prst="rect">
            <a:avLst/>
          </a:prstGeom>
        </p:spPr>
      </p:pic>
      <p:sp>
        <p:nvSpPr>
          <p:cNvPr id="4" name="TextBox 3"/>
          <p:cNvSpPr txBox="1"/>
          <p:nvPr/>
        </p:nvSpPr>
        <p:spPr>
          <a:xfrm>
            <a:off x="312957" y="1439244"/>
            <a:ext cx="7576141" cy="4801314"/>
          </a:xfrm>
          <a:prstGeom prst="rect">
            <a:avLst/>
          </a:prstGeom>
          <a:noFill/>
        </p:spPr>
        <p:txBody>
          <a:bodyPr wrap="square" rtlCol="0">
            <a:spAutoFit/>
          </a:bodyPr>
          <a:lstStyle/>
          <a:p>
            <a:endParaRPr lang="sr-Latn-RS" dirty="0" smtClean="0"/>
          </a:p>
          <a:p>
            <a:r>
              <a:rPr lang="en-US" dirty="0" smtClean="0"/>
              <a:t>Atrioventricular </a:t>
            </a:r>
            <a:r>
              <a:rPr lang="en-US" dirty="0"/>
              <a:t>nodal reentry tachycardia (</a:t>
            </a:r>
            <a:r>
              <a:rPr lang="en-US" dirty="0" err="1"/>
              <a:t>AVNRT</a:t>
            </a:r>
            <a:r>
              <a:rPr lang="en-US" dirty="0"/>
              <a:t>)</a:t>
            </a:r>
          </a:p>
          <a:p>
            <a:r>
              <a:rPr lang="en-US" dirty="0"/>
              <a:t>circulation of impulses along the slow and fast pathways of the AV node.</a:t>
            </a:r>
          </a:p>
          <a:p>
            <a:r>
              <a:rPr lang="en-US" dirty="0"/>
              <a:t>(The P wave is hidden in the </a:t>
            </a:r>
            <a:r>
              <a:rPr lang="en-US" dirty="0" err="1"/>
              <a:t>QRS</a:t>
            </a:r>
            <a:r>
              <a:rPr lang="en-US" dirty="0"/>
              <a:t> complex, sometimes seen just behind the </a:t>
            </a:r>
            <a:r>
              <a:rPr lang="en-US" dirty="0" err="1" smtClean="0"/>
              <a:t>asnegative</a:t>
            </a:r>
            <a:r>
              <a:rPr lang="en-US" dirty="0" smtClean="0"/>
              <a:t> </a:t>
            </a:r>
            <a:r>
              <a:rPr lang="en-US" dirty="0"/>
              <a:t>deflection, less often immediately before the </a:t>
            </a:r>
            <a:r>
              <a:rPr lang="en-US" dirty="0" err="1"/>
              <a:t>QRS</a:t>
            </a:r>
            <a:r>
              <a:rPr lang="en-US" dirty="0"/>
              <a:t> complex)</a:t>
            </a:r>
            <a:endParaRPr lang="sr-Cyrl-RS" dirty="0" smtClean="0"/>
          </a:p>
          <a:p>
            <a:r>
              <a:rPr lang="sr-Cyrl-RS" dirty="0" smtClean="0"/>
              <a:t>	</a:t>
            </a:r>
          </a:p>
          <a:p>
            <a:endParaRPr lang="sr-Cyrl-RS" dirty="0" smtClean="0"/>
          </a:p>
          <a:p>
            <a:r>
              <a:rPr lang="en-US" dirty="0" err="1"/>
              <a:t>Orthodromic</a:t>
            </a:r>
            <a:r>
              <a:rPr lang="en-US" dirty="0"/>
              <a:t> (reciprocal) tachycardia in the presence of an aberrant path</a:t>
            </a:r>
          </a:p>
          <a:p>
            <a:r>
              <a:rPr lang="en-US" dirty="0"/>
              <a:t>(P wave can be seen after the </a:t>
            </a:r>
            <a:r>
              <a:rPr lang="en-US" dirty="0" err="1"/>
              <a:t>QRS</a:t>
            </a:r>
            <a:r>
              <a:rPr lang="en-US" dirty="0"/>
              <a:t> complex, sometimes it is hidden</a:t>
            </a:r>
            <a:r>
              <a:rPr lang="en-US" dirty="0" smtClean="0"/>
              <a:t>)</a:t>
            </a:r>
            <a:r>
              <a:rPr lang="sr-Latn-RS" dirty="0" smtClean="0"/>
              <a:t>.</a:t>
            </a:r>
            <a:endParaRPr lang="en-US" dirty="0"/>
          </a:p>
          <a:p>
            <a:endParaRPr lang="en-US" dirty="0"/>
          </a:p>
          <a:p>
            <a:endParaRPr lang="en-US" dirty="0"/>
          </a:p>
          <a:p>
            <a:endParaRPr lang="en-US" dirty="0"/>
          </a:p>
          <a:p>
            <a:r>
              <a:rPr lang="en-US" dirty="0"/>
              <a:t>Atrial tachycardia in case of activation of the second focus in the atrium</a:t>
            </a:r>
          </a:p>
          <a:p>
            <a:r>
              <a:rPr lang="en-US" dirty="0"/>
              <a:t>which </a:t>
            </a:r>
            <a:r>
              <a:rPr lang="sr-Latn-RS" dirty="0" smtClean="0"/>
              <a:t>takes over the heart </a:t>
            </a:r>
            <a:r>
              <a:rPr lang="en-US" dirty="0" smtClean="0"/>
              <a:t>rhythm</a:t>
            </a:r>
            <a:r>
              <a:rPr lang="sr-Latn-RS" dirty="0" smtClean="0"/>
              <a:t>.</a:t>
            </a:r>
            <a:endParaRPr lang="sr-Cyrl-RS" dirty="0" smtClean="0"/>
          </a:p>
          <a:p>
            <a:r>
              <a:rPr lang="sr-Cyrl-RS" dirty="0"/>
              <a:t>	</a:t>
            </a:r>
            <a:r>
              <a:rPr lang="sr-Cyrl-RS" dirty="0" smtClean="0"/>
              <a:t>	</a:t>
            </a:r>
          </a:p>
          <a:p>
            <a:r>
              <a:rPr lang="sr-Cyrl-RS" dirty="0"/>
              <a:t>	</a:t>
            </a:r>
          </a:p>
        </p:txBody>
      </p:sp>
      <p:pic>
        <p:nvPicPr>
          <p:cNvPr id="6" name="Picture 5"/>
          <p:cNvPicPr>
            <a:picLocks noChangeAspect="1"/>
          </p:cNvPicPr>
          <p:nvPr/>
        </p:nvPicPr>
        <p:blipFill>
          <a:blip r:embed="rId3"/>
          <a:stretch>
            <a:fillRect/>
          </a:stretch>
        </p:blipFill>
        <p:spPr>
          <a:xfrm>
            <a:off x="9527177" y="2844541"/>
            <a:ext cx="2229095" cy="2095068"/>
          </a:xfrm>
          <a:prstGeom prst="rect">
            <a:avLst/>
          </a:prstGeom>
        </p:spPr>
      </p:pic>
      <p:pic>
        <p:nvPicPr>
          <p:cNvPr id="7" name="Picture 6"/>
          <p:cNvPicPr>
            <a:picLocks noChangeAspect="1"/>
          </p:cNvPicPr>
          <p:nvPr/>
        </p:nvPicPr>
        <p:blipFill rotWithShape="1">
          <a:blip r:embed="rId4"/>
          <a:srcRect b="7589"/>
          <a:stretch/>
        </p:blipFill>
        <p:spPr>
          <a:xfrm>
            <a:off x="9469410" y="4747222"/>
            <a:ext cx="2128655" cy="1985714"/>
          </a:xfrm>
          <a:prstGeom prst="rect">
            <a:avLst/>
          </a:prstGeom>
        </p:spPr>
      </p:pic>
      <p:sp>
        <p:nvSpPr>
          <p:cNvPr id="8" name="5-Point Star 7"/>
          <p:cNvSpPr/>
          <p:nvPr/>
        </p:nvSpPr>
        <p:spPr>
          <a:xfrm>
            <a:off x="9318171" y="4998719"/>
            <a:ext cx="209006" cy="200297"/>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solidFill>
                <a:srgbClr val="FFFF00"/>
              </a:solidFill>
            </a:endParaRPr>
          </a:p>
        </p:txBody>
      </p:sp>
      <p:sp>
        <p:nvSpPr>
          <p:cNvPr id="2" name="TextBox 1"/>
          <p:cNvSpPr txBox="1"/>
          <p:nvPr/>
        </p:nvSpPr>
        <p:spPr>
          <a:xfrm>
            <a:off x="0" y="294857"/>
            <a:ext cx="8732122" cy="707886"/>
          </a:xfrm>
          <a:prstGeom prst="rect">
            <a:avLst/>
          </a:prstGeom>
          <a:noFill/>
        </p:spPr>
        <p:txBody>
          <a:bodyPr wrap="square" rtlCol="0">
            <a:spAutoFit/>
          </a:bodyPr>
          <a:lstStyle/>
          <a:p>
            <a:endParaRPr lang="en-US" sz="2000"/>
          </a:p>
          <a:p>
            <a:r>
              <a:rPr lang="en-US" sz="2000"/>
              <a:t>Supraventricular tachycardia</a:t>
            </a:r>
            <a:endParaRPr lang="en-US" sz="2000" b="1" dirty="0">
              <a:solidFill>
                <a:schemeClr val="bg1"/>
              </a:solidFill>
            </a:endParaRPr>
          </a:p>
        </p:txBody>
      </p:sp>
    </p:spTree>
    <p:extLst>
      <p:ext uri="{BB962C8B-B14F-4D97-AF65-F5344CB8AC3E}">
        <p14:creationId xmlns:p14="http://schemas.microsoft.com/office/powerpoint/2010/main" val="15825019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239712" y="3666277"/>
            <a:ext cx="5246688" cy="3095625"/>
          </a:xfrm>
          <a:prstGeom prst="rect">
            <a:avLst/>
          </a:prstGeom>
        </p:spPr>
      </p:pic>
      <p:pic>
        <p:nvPicPr>
          <p:cNvPr id="6" name="Picture 5"/>
          <p:cNvPicPr>
            <a:picLocks noChangeAspect="1"/>
          </p:cNvPicPr>
          <p:nvPr/>
        </p:nvPicPr>
        <p:blipFill rotWithShape="1">
          <a:blip r:embed="rId3"/>
          <a:srcRect r="6059"/>
          <a:stretch/>
        </p:blipFill>
        <p:spPr>
          <a:xfrm>
            <a:off x="235125" y="231358"/>
            <a:ext cx="5251275" cy="3395373"/>
          </a:xfrm>
          <a:prstGeom prst="rect">
            <a:avLst/>
          </a:prstGeom>
        </p:spPr>
      </p:pic>
      <p:pic>
        <p:nvPicPr>
          <p:cNvPr id="7" name="Picture 6"/>
          <p:cNvPicPr>
            <a:picLocks noChangeAspect="1"/>
          </p:cNvPicPr>
          <p:nvPr/>
        </p:nvPicPr>
        <p:blipFill rotWithShape="1">
          <a:blip r:embed="rId4">
            <a:biLevel thresh="50000"/>
          </a:blip>
          <a:srcRect t="883" b="1807"/>
          <a:stretch/>
        </p:blipFill>
        <p:spPr>
          <a:xfrm>
            <a:off x="5658551" y="214544"/>
            <a:ext cx="5328366" cy="3429000"/>
          </a:xfrm>
          <a:prstGeom prst="rect">
            <a:avLst/>
          </a:prstGeom>
        </p:spPr>
      </p:pic>
      <p:pic>
        <p:nvPicPr>
          <p:cNvPr id="8" name="Picture 7"/>
          <p:cNvPicPr>
            <a:picLocks noChangeAspect="1"/>
          </p:cNvPicPr>
          <p:nvPr/>
        </p:nvPicPr>
        <p:blipFill rotWithShape="1">
          <a:blip r:embed="rId5">
            <a:biLevel thresh="50000"/>
          </a:blip>
          <a:srcRect l="11204" t="21203" r="6128" b="17284"/>
          <a:stretch/>
        </p:blipFill>
        <p:spPr>
          <a:xfrm>
            <a:off x="5658551" y="3762375"/>
            <a:ext cx="5374779" cy="2999527"/>
          </a:xfrm>
          <a:prstGeom prst="rect">
            <a:avLst/>
          </a:prstGeom>
        </p:spPr>
      </p:pic>
    </p:spTree>
    <p:extLst>
      <p:ext uri="{BB962C8B-B14F-4D97-AF65-F5344CB8AC3E}">
        <p14:creationId xmlns:p14="http://schemas.microsoft.com/office/powerpoint/2010/main" val="3603385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US" b="1" dirty="0"/>
              <a:t>Atrial fibrillation</a:t>
            </a:r>
            <a:r>
              <a:rPr lang="ru-RU" b="1" u="sng" dirty="0">
                <a:solidFill>
                  <a:schemeClr val="accent3"/>
                </a:solidFill>
              </a:rPr>
              <a:t/>
            </a:r>
            <a:br>
              <a:rPr lang="ru-RU" b="1" u="sng" dirty="0">
                <a:solidFill>
                  <a:schemeClr val="accent3"/>
                </a:solidFill>
              </a:rPr>
            </a:br>
            <a:endParaRPr lang="sr-Latn-BA" b="1" u="sng" dirty="0">
              <a:solidFill>
                <a:schemeClr val="accent3"/>
              </a:solidFill>
            </a:endParaRPr>
          </a:p>
        </p:txBody>
      </p:sp>
      <p:sp>
        <p:nvSpPr>
          <p:cNvPr id="3" name="Čuvar mjesta sadržaja 2"/>
          <p:cNvSpPr>
            <a:spLocks noGrp="1"/>
          </p:cNvSpPr>
          <p:nvPr>
            <p:ph sz="quarter" idx="2"/>
          </p:nvPr>
        </p:nvSpPr>
        <p:spPr/>
        <p:txBody>
          <a:bodyPr>
            <a:normAutofit/>
          </a:bodyPr>
          <a:lstStyle/>
          <a:p>
            <a:r>
              <a:rPr lang="en-US" dirty="0"/>
              <a:t>Supraventricular tachyarrhythmia with uncoordinated atrial electrical activation and consequently ineffective atrial contraction.</a:t>
            </a:r>
          </a:p>
          <a:p>
            <a:endParaRPr lang="en-US" dirty="0"/>
          </a:p>
          <a:p>
            <a:r>
              <a:rPr lang="en-US" dirty="0"/>
              <a:t>Electrocardiographic features of AF include:</a:t>
            </a:r>
          </a:p>
          <a:p>
            <a:pPr lvl="1"/>
            <a:r>
              <a:rPr lang="en-US" dirty="0"/>
              <a:t>Irregular R-R intervals (when atrioventricular conduction is not disturbed),</a:t>
            </a:r>
          </a:p>
          <a:p>
            <a:endParaRPr lang="en-US" dirty="0"/>
          </a:p>
          <a:p>
            <a:pPr lvl="1"/>
            <a:r>
              <a:rPr lang="en-US" dirty="0"/>
              <a:t>Absence of clear P waves,</a:t>
            </a:r>
          </a:p>
          <a:p>
            <a:endParaRPr lang="en-US" dirty="0"/>
          </a:p>
          <a:p>
            <a:pPr lvl="1"/>
            <a:r>
              <a:rPr lang="en-US" dirty="0"/>
              <a:t>Arrhythmic atrial activation.</a:t>
            </a:r>
            <a:endParaRPr lang="sr-Latn-BA" dirty="0"/>
          </a:p>
        </p:txBody>
      </p:sp>
      <p:pic>
        <p:nvPicPr>
          <p:cNvPr id="7" name="Čuvar mjesta sadržaja 6" descr="atrijalna-fibrilacija.jpg"/>
          <p:cNvPicPr>
            <a:picLocks noGrp="1" noChangeAspect="1"/>
          </p:cNvPicPr>
          <p:nvPr>
            <p:ph sz="quarter" idx="4"/>
          </p:nvPr>
        </p:nvPicPr>
        <p:blipFill rotWithShape="1">
          <a:blip r:embed="rId2" cstate="print"/>
          <a:srcRect b="18081"/>
          <a:stretch/>
        </p:blipFill>
        <p:spPr>
          <a:xfrm>
            <a:off x="6189664" y="2391064"/>
            <a:ext cx="4733519" cy="2773603"/>
          </a:xfrm>
        </p:spPr>
      </p:pic>
      <p:sp>
        <p:nvSpPr>
          <p:cNvPr id="4" name="Čuvar mjesta teksta 3"/>
          <p:cNvSpPr>
            <a:spLocks noGrp="1"/>
          </p:cNvSpPr>
          <p:nvPr>
            <p:ph type="body" sz="quarter" idx="1"/>
          </p:nvPr>
        </p:nvSpPr>
        <p:spPr/>
        <p:txBody>
          <a:bodyPr/>
          <a:lstStyle/>
          <a:p>
            <a:endParaRPr lang="sr-Latn-BA" dirty="0"/>
          </a:p>
        </p:txBody>
      </p:sp>
      <p:sp>
        <p:nvSpPr>
          <p:cNvPr id="5" name="Čuvar mjesta teksta 4"/>
          <p:cNvSpPr>
            <a:spLocks noGrp="1"/>
          </p:cNvSpPr>
          <p:nvPr>
            <p:ph type="body" sz="quarter" idx="3"/>
          </p:nvPr>
        </p:nvSpPr>
        <p:spPr/>
        <p:txBody>
          <a:bodyPr/>
          <a:lstStyle/>
          <a:p>
            <a:endParaRPr lang="sr-Latn-BA"/>
          </a:p>
        </p:txBody>
      </p:sp>
    </p:spTree>
    <p:extLst>
      <p:ext uri="{BB962C8B-B14F-4D97-AF65-F5344CB8AC3E}">
        <p14:creationId xmlns:p14="http://schemas.microsoft.com/office/powerpoint/2010/main" val="1854952552"/>
      </p:ext>
    </p:extLst>
  </p:cSld>
  <p:clrMapOvr>
    <a:masterClrMapping/>
  </p:clrMapOvr>
  <p:timing>
    <p:tnLst>
      <p:par>
        <p:cTn id="1" dur="indefinite" restart="never" nodeType="tmRoot"/>
      </p:par>
    </p:tnLst>
  </p:timing>
</p:sld>
</file>

<file path=ppt/theme/theme1.xml><?xml version="1.0" encoding="utf-8"?>
<a:theme xmlns:a="http://schemas.openxmlformats.org/drawingml/2006/main" name="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1584528</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2012-06-20T23:39:00+00:00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TP102923943</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843282</LocLastLocAttemptVersionLookup>
    <IsSearchable xmlns="4873beb7-5857-4685-be1f-d57550cc96cc">true</IsSearchable>
    <TemplateTemplateType xmlns="4873beb7-5857-4685-be1f-d57550cc96cc">PowerPoint Template - Slideshow Launch</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LocMarketGroupTiers2 xmlns="4873beb7-5857-4685-be1f-d57550cc96cc" xsi:nil="true"/>
    <APAuthor xmlns="4873beb7-5857-4685-be1f-d57550cc96cc">
      <UserInfo>
        <DisplayName>REDMOND\v-sa</DisplayName>
        <AccountId>2467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DEC53A-9DF1-4780-BE92-17E971B7A9ED}">
  <ds:schemaRefs>
    <ds:schemaRef ds:uri="http://schemas.microsoft.com/sharepoint/v3/contenttype/forms"/>
  </ds:schemaRefs>
</ds:datastoreItem>
</file>

<file path=customXml/itemProps2.xml><?xml version="1.0" encoding="utf-8"?>
<ds:datastoreItem xmlns:ds="http://schemas.openxmlformats.org/officeDocument/2006/customXml" ds:itemID="{B970C04F-E7AC-41AB-9C6D-1B1BB88BFF7F}">
  <ds:schemaRefs>
    <ds:schemaRef ds:uri="http://purl.org/dc/dcmitype/"/>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http://schemas.microsoft.com/office/2006/documentManagement/types"/>
    <ds:schemaRef ds:uri="4873beb7-5857-4685-be1f-d57550cc96cc"/>
    <ds:schemaRef ds:uri="http://schemas.microsoft.com/office/infopath/2007/PartnerControls"/>
  </ds:schemaRefs>
</ds:datastoreItem>
</file>

<file path=customXml/itemProps3.xml><?xml version="1.0" encoding="utf-8"?>
<ds:datastoreItem xmlns:ds="http://schemas.openxmlformats.org/officeDocument/2006/customXml" ds:itemID="{63EE7759-C66F-4EA4-9863-7EBA32518D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Welcome to PowerPoint 2013</Template>
  <TotalTime>1060</TotalTime>
  <Words>1988</Words>
  <Application>Microsoft Office PowerPoint</Application>
  <PresentationFormat>Widescreen</PresentationFormat>
  <Paragraphs>271</Paragraphs>
  <Slides>36</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4" baseType="lpstr">
      <vt:lpstr>ＭＳ Ｐゴシック</vt:lpstr>
      <vt:lpstr>Arial</vt:lpstr>
      <vt:lpstr>Calibri</vt:lpstr>
      <vt:lpstr>Segoe UI</vt:lpstr>
      <vt:lpstr>Segoe UI Light</vt:lpstr>
      <vt:lpstr>ヒラギノ角ゴ Pro W3</vt:lpstr>
      <vt:lpstr>WelcomeDoc</vt:lpstr>
      <vt:lpstr>SAX XML Reader 5.0</vt:lpstr>
      <vt:lpstr> Heart rhythm disorders. Anticoagulant therapy, side effects. Hemorrhagic syndrome.</vt:lpstr>
      <vt:lpstr> Physiology of the conduction system of the heart</vt:lpstr>
      <vt:lpstr>Sinus rhythm</vt:lpstr>
      <vt:lpstr>Heart rhythm disorders</vt:lpstr>
      <vt:lpstr>Division of cardiac arrhythmias</vt:lpstr>
      <vt:lpstr>Diagnostics of cardiac arrhythmias</vt:lpstr>
      <vt:lpstr>PowerPoint Presentation</vt:lpstr>
      <vt:lpstr>PowerPoint Presentation</vt:lpstr>
      <vt:lpstr>Atrial fibrillation </vt:lpstr>
      <vt:lpstr>Diagnostics</vt:lpstr>
      <vt:lpstr>Atrial fibrillation screening methods:  Pulse palpation,   automatic blood pressure measurement,   single-channel ECG devices,   photoplethysmogram devices</vt:lpstr>
      <vt:lpstr>Classification of atrial fibrillation</vt:lpstr>
      <vt:lpstr>PowerPoint Presentation</vt:lpstr>
      <vt:lpstr>Clinical presentation</vt:lpstr>
      <vt:lpstr>Stroke
</vt:lpstr>
      <vt:lpstr>А – Anticoagulation / stroke prevention</vt:lpstr>
      <vt:lpstr> CHA2DS2-VASc score</vt:lpstr>
      <vt:lpstr>Strategy of administration of anticoagulant drugs</vt:lpstr>
      <vt:lpstr> Anticoagulant therapy</vt:lpstr>
      <vt:lpstr>Vitamin K antagonists</vt:lpstr>
      <vt:lpstr>Dabigatran</vt:lpstr>
      <vt:lpstr>Rivaroxaban</vt:lpstr>
      <vt:lpstr>Apixaban</vt:lpstr>
      <vt:lpstr> Hemorrhagic syndrome</vt:lpstr>
      <vt:lpstr>Bleeding risk</vt:lpstr>
      <vt:lpstr> B - Better control of AF symptoms (rate control)</vt:lpstr>
      <vt:lpstr>Rhythm control in the treatment of AF</vt:lpstr>
      <vt:lpstr>Catheter ablation of atrial fibrillation</vt:lpstr>
      <vt:lpstr>PowerPoint Presentation</vt:lpstr>
      <vt:lpstr>PowerPoint Presentation</vt:lpstr>
      <vt:lpstr>Ventricular tachycardia</vt:lpstr>
      <vt:lpstr>PowerPoint Presentation</vt:lpstr>
      <vt:lpstr>Bradyarrhythmias - complete AV block</vt:lpstr>
      <vt:lpstr>PowerPoint Presentation</vt:lpstr>
      <vt:lpstr>PowerPoint Presentation</vt:lpstr>
      <vt:lpstr>             Pacemaker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PowerPoint</dc:title>
  <dc:creator>user</dc:creator>
  <cp:keywords/>
  <cp:lastModifiedBy>user</cp:lastModifiedBy>
  <cp:revision>64</cp:revision>
  <dcterms:created xsi:type="dcterms:W3CDTF">2023-03-02T21:58:36Z</dcterms:created>
  <dcterms:modified xsi:type="dcterms:W3CDTF">2024-02-18T13:33:52Z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_TemplateID">
    <vt:lpwstr>TC029239449991</vt:lpwstr>
  </property>
  <property fmtid="{D5CDD505-2E9C-101B-9397-08002B2CF9AE}" pid="4" name="ContentTypeId">
    <vt:lpwstr>0x0101006EDDDB5EE6D98C44930B742096920B300400F5B6D36B3EF94B4E9A635CDF2A18F5B8</vt:lpwstr>
  </property>
  <property fmtid="{D5CDD505-2E9C-101B-9397-08002B2CF9AE}" pid="5" name="FeatureTags">
    <vt:lpwstr/>
  </property>
  <property fmtid="{D5CDD505-2E9C-101B-9397-08002B2CF9AE}" pid="6" name="LocalizationTags">
    <vt:lpwstr/>
  </property>
  <property fmtid="{D5CDD505-2E9C-101B-9397-08002B2CF9AE}" pid="7" name="ScenarioTags">
    <vt:lpwstr/>
  </property>
  <property fmtid="{D5CDD505-2E9C-101B-9397-08002B2CF9AE}" pid="8" name="CampaignTags">
    <vt:lpwstr/>
  </property>
</Properties>
</file>